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9" r:id="rId3"/>
    <p:sldId id="263" r:id="rId4"/>
    <p:sldId id="27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7" r:id="rId13"/>
    <p:sldId id="285" r:id="rId14"/>
  </p:sldIdLst>
  <p:sldSz cx="6858000" cy="5143500"/>
  <p:notesSz cx="6858000" cy="9144000"/>
  <p:embeddedFontLst>
    <p:embeddedFont>
      <p:font typeface="Bebas Neue" panose="020B0604020202020204" charset="0"/>
      <p:regular r:id="rId16"/>
    </p:embeddedFont>
    <p:embeddedFont>
      <p:font typeface="Fira Sans Extra Condensed" panose="020B0503050000020004" pitchFamily="34" charset="0"/>
      <p:regular r:id="rId17"/>
      <p:bold r:id="rId18"/>
    </p:embeddedFont>
    <p:embeddedFont>
      <p:font typeface="Istok Web" panose="020B060402020202020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ExtraBold" panose="00000900000000000000" pitchFamily="2" charset="0"/>
      <p:bold r:id="rId27"/>
      <p:boldItalic r:id="rId28"/>
    </p:embeddedFont>
    <p:embeddedFont>
      <p:font typeface="Poppins Medium" panose="000006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5FB74E-FC1C-4FCB-8DBD-E95924333DE2}">
  <a:tblStyle styleId="{7A5FB74E-FC1C-4FCB-8DBD-E95924333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63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94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5c85b77a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5c85b77a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6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39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42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32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43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e5c85b77a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e5c85b77a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97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4450" y="2354507"/>
            <a:ext cx="199558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3389888"/>
            <a:ext cx="6857990" cy="2539180"/>
            <a:chOff x="0" y="3389888"/>
            <a:chExt cx="9143986" cy="2539180"/>
          </a:xfrm>
        </p:grpSpPr>
        <p:sp>
          <p:nvSpPr>
            <p:cNvPr id="11" name="Google Shape;11;p2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" name="Google Shape;43;p2"/>
          <p:cNvSpPr/>
          <p:nvPr/>
        </p:nvSpPr>
        <p:spPr>
          <a:xfrm rot="6299913">
            <a:off x="6162290" y="418754"/>
            <a:ext cx="321782" cy="24128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2"/>
          <p:cNvSpPr/>
          <p:nvPr/>
        </p:nvSpPr>
        <p:spPr>
          <a:xfrm>
            <a:off x="4162088" y="3022544"/>
            <a:ext cx="16611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Google Shape;45;p2"/>
          <p:cNvSpPr/>
          <p:nvPr/>
        </p:nvSpPr>
        <p:spPr>
          <a:xfrm>
            <a:off x="6547800" y="2193907"/>
            <a:ext cx="199558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6;p2"/>
          <p:cNvSpPr/>
          <p:nvPr/>
        </p:nvSpPr>
        <p:spPr>
          <a:xfrm>
            <a:off x="210038" y="-87656"/>
            <a:ext cx="16611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532556" y="638550"/>
            <a:ext cx="33966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532556" y="2517350"/>
            <a:ext cx="33966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21257" y="3"/>
            <a:ext cx="6724587" cy="2398347"/>
            <a:chOff x="28343" y="2"/>
            <a:chExt cx="8966116" cy="2398347"/>
          </a:xfrm>
        </p:grpSpPr>
        <p:sp>
          <p:nvSpPr>
            <p:cNvPr id="51" name="Google Shape;51;p3"/>
            <p:cNvSpPr/>
            <p:nvPr/>
          </p:nvSpPr>
          <p:spPr>
            <a:xfrm rot="-9899965">
              <a:off x="26939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3"/>
            <p:cNvSpPr/>
            <p:nvPr/>
          </p:nvSpPr>
          <p:spPr>
            <a:xfrm rot="-9900049">
              <a:off x="1014998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" name="Google Shape;53;p3"/>
            <p:cNvSpPr/>
            <p:nvPr/>
          </p:nvSpPr>
          <p:spPr>
            <a:xfrm rot="-9899965">
              <a:off x="859424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3"/>
            <p:cNvSpPr/>
            <p:nvPr/>
          </p:nvSpPr>
          <p:spPr>
            <a:xfrm rot="-9900049">
              <a:off x="8572223" y="1387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3"/>
            <p:cNvSpPr/>
            <p:nvPr/>
          </p:nvSpPr>
          <p:spPr>
            <a:xfrm rot="-9900049">
              <a:off x="4152623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3"/>
            <p:cNvSpPr/>
            <p:nvPr/>
          </p:nvSpPr>
          <p:spPr>
            <a:xfrm rot="-9900049">
              <a:off x="5625098" y="1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3"/>
            <p:cNvSpPr/>
            <p:nvPr/>
          </p:nvSpPr>
          <p:spPr>
            <a:xfrm rot="-9900049">
              <a:off x="46748" y="22161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297768" y="3385226"/>
            <a:ext cx="7626686" cy="1796097"/>
            <a:chOff x="-397025" y="3385225"/>
            <a:chExt cx="10168915" cy="1796097"/>
          </a:xfrm>
        </p:grpSpPr>
        <p:sp>
          <p:nvSpPr>
            <p:cNvPr id="59" name="Google Shape;59;p3"/>
            <p:cNvSpPr/>
            <p:nvPr/>
          </p:nvSpPr>
          <p:spPr>
            <a:xfrm>
              <a:off x="-57100" y="3385225"/>
              <a:ext cx="9258217" cy="179609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51530" y="365771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1488580" y="352717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8493" y="347824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397025" y="3577445"/>
              <a:ext cx="9926929" cy="1136764"/>
              <a:chOff x="-397025" y="3577445"/>
              <a:chExt cx="9926929" cy="1136764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67" name="Google Shape;67;p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0" y="4453775"/>
              <a:ext cx="9771890" cy="727545"/>
              <a:chOff x="0" y="4453775"/>
              <a:chExt cx="9771890" cy="72754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4453775"/>
                <a:ext cx="9317158" cy="72754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8823" extrusionOk="0">
                    <a:moveTo>
                      <a:pt x="0" y="0"/>
                    </a:moveTo>
                    <a:lnTo>
                      <a:pt x="0" y="8822"/>
                    </a:lnTo>
                    <a:lnTo>
                      <a:pt x="60101" y="8822"/>
                    </a:lnTo>
                    <a:lnTo>
                      <a:pt x="60101" y="0"/>
                    </a:lnTo>
                    <a:close/>
                  </a:path>
                </a:pathLst>
              </a:custGeom>
              <a:solidFill>
                <a:srgbClr val="9B1E2A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16180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795411" y="4538207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026636" y="4691632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75" name="Google Shape;75;p3"/>
              <p:cNvGrpSpPr/>
              <p:nvPr/>
            </p:nvGrpSpPr>
            <p:grpSpPr>
              <a:xfrm>
                <a:off x="3534475" y="4629410"/>
                <a:ext cx="2573150" cy="420559"/>
                <a:chOff x="3534475" y="4629410"/>
                <a:chExt cx="2573150" cy="420559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4815850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 flipH="1">
                  <a:off x="3534475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525275" y="893498"/>
            <a:ext cx="2889000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534825" y="1555446"/>
            <a:ext cx="81945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1525275" y="2468788"/>
            <a:ext cx="28890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8"/>
          <p:cNvGrpSpPr/>
          <p:nvPr/>
        </p:nvGrpSpPr>
        <p:grpSpPr>
          <a:xfrm>
            <a:off x="99520" y="164024"/>
            <a:ext cx="6656494" cy="3084038"/>
            <a:chOff x="132693" y="164024"/>
            <a:chExt cx="8875325" cy="3084038"/>
          </a:xfrm>
        </p:grpSpPr>
        <p:sp>
          <p:nvSpPr>
            <p:cNvPr id="139" name="Google Shape;139;p8"/>
            <p:cNvSpPr/>
            <p:nvPr/>
          </p:nvSpPr>
          <p:spPr>
            <a:xfrm rot="900035">
              <a:off x="173117" y="2538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8"/>
            <p:cNvSpPr/>
            <p:nvPr/>
          </p:nvSpPr>
          <p:spPr>
            <a:xfrm rot="899951">
              <a:off x="342808" y="306587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8"/>
            <p:cNvSpPr/>
            <p:nvPr/>
          </p:nvSpPr>
          <p:spPr>
            <a:xfrm rot="899990">
              <a:off x="8518001" y="21352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0" y="3389888"/>
            <a:ext cx="6857990" cy="2539180"/>
            <a:chOff x="0" y="3389888"/>
            <a:chExt cx="9143986" cy="2539180"/>
          </a:xfrm>
        </p:grpSpPr>
        <p:sp>
          <p:nvSpPr>
            <p:cNvPr id="143" name="Google Shape;143;p8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6" name="Google Shape;156;p8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2" name="Google Shape;172;p8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534825" y="539400"/>
            <a:ext cx="3629025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0"/>
          <p:cNvGrpSpPr/>
          <p:nvPr/>
        </p:nvGrpSpPr>
        <p:grpSpPr>
          <a:xfrm>
            <a:off x="0" y="4574501"/>
            <a:ext cx="6857979" cy="1196717"/>
            <a:chOff x="0" y="4574500"/>
            <a:chExt cx="9143972" cy="1196717"/>
          </a:xfrm>
        </p:grpSpPr>
        <p:sp>
          <p:nvSpPr>
            <p:cNvPr id="204" name="Google Shape;204;p10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" name="Google Shape;205;p10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10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8" name="Google Shape;208;p10"/>
          <p:cNvSpPr/>
          <p:nvPr/>
        </p:nvSpPr>
        <p:spPr>
          <a:xfrm rot="-9899965">
            <a:off x="112743" y="1661022"/>
            <a:ext cx="269840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9" name="Google Shape;209;p10"/>
          <p:cNvSpPr/>
          <p:nvPr/>
        </p:nvSpPr>
        <p:spPr>
          <a:xfrm rot="-9900049">
            <a:off x="96224" y="1078461"/>
            <a:ext cx="122866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0" name="Google Shape;210;p10"/>
          <p:cNvSpPr/>
          <p:nvPr/>
        </p:nvSpPr>
        <p:spPr>
          <a:xfrm rot="-9899939">
            <a:off x="6329949" y="299577"/>
            <a:ext cx="345361" cy="46042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1" name="Google Shape;211;p10"/>
          <p:cNvSpPr/>
          <p:nvPr/>
        </p:nvSpPr>
        <p:spPr>
          <a:xfrm rot="-9900026">
            <a:off x="6531481" y="1126220"/>
            <a:ext cx="189824" cy="25304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2" name="Google Shape;212;p10"/>
          <p:cNvSpPr/>
          <p:nvPr/>
        </p:nvSpPr>
        <p:spPr>
          <a:xfrm rot="-9900049">
            <a:off x="6336974" y="2489861"/>
            <a:ext cx="122866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540000" y="539400"/>
            <a:ext cx="5778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-40144" y="4574472"/>
            <a:ext cx="6898442" cy="1196717"/>
            <a:chOff x="0" y="4574500"/>
            <a:chExt cx="9143972" cy="119671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16"/>
            <p:cNvSpPr/>
            <p:nvPr/>
          </p:nvSpPr>
          <p:spPr>
            <a:xfrm flipH="1">
              <a:off x="14128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1294425" y="2989729"/>
            <a:ext cx="426915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1294425" y="1511325"/>
            <a:ext cx="426915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697326" y="-496829"/>
            <a:ext cx="1177976" cy="918330"/>
          </a:xfrm>
          <a:custGeom>
            <a:avLst/>
            <a:gdLst/>
            <a:ahLst/>
            <a:cxnLst/>
            <a:rect l="l" t="t" r="r" b="b"/>
            <a:pathLst>
              <a:path w="9174" h="5364" extrusionOk="0">
                <a:moveTo>
                  <a:pt x="6993" y="0"/>
                </a:moveTo>
                <a:cubicBezTo>
                  <a:pt x="6041" y="0"/>
                  <a:pt x="5239" y="577"/>
                  <a:pt x="4938" y="1404"/>
                </a:cubicBezTo>
                <a:cubicBezTo>
                  <a:pt x="4562" y="1153"/>
                  <a:pt x="4136" y="1003"/>
                  <a:pt x="3635" y="1003"/>
                </a:cubicBezTo>
                <a:cubicBezTo>
                  <a:pt x="2432" y="1003"/>
                  <a:pt x="1454" y="1980"/>
                  <a:pt x="1454" y="3183"/>
                </a:cubicBezTo>
                <a:cubicBezTo>
                  <a:pt x="1454" y="3208"/>
                  <a:pt x="1454" y="3208"/>
                  <a:pt x="1454" y="3233"/>
                </a:cubicBezTo>
                <a:lnTo>
                  <a:pt x="1078" y="3233"/>
                </a:lnTo>
                <a:cubicBezTo>
                  <a:pt x="477" y="3233"/>
                  <a:pt x="1" y="3710"/>
                  <a:pt x="1" y="4286"/>
                </a:cubicBezTo>
                <a:cubicBezTo>
                  <a:pt x="1" y="4887"/>
                  <a:pt x="477" y="5364"/>
                  <a:pt x="1078" y="5364"/>
                </a:cubicBezTo>
                <a:lnTo>
                  <a:pt x="7820" y="5364"/>
                </a:lnTo>
                <a:cubicBezTo>
                  <a:pt x="8422" y="5364"/>
                  <a:pt x="8898" y="4887"/>
                  <a:pt x="8898" y="4286"/>
                </a:cubicBezTo>
                <a:cubicBezTo>
                  <a:pt x="8898" y="4035"/>
                  <a:pt x="8798" y="3785"/>
                  <a:pt x="8647" y="3609"/>
                </a:cubicBezTo>
                <a:cubicBezTo>
                  <a:pt x="8973" y="3233"/>
                  <a:pt x="9174" y="2732"/>
                  <a:pt x="9174" y="2181"/>
                </a:cubicBezTo>
                <a:cubicBezTo>
                  <a:pt x="9174" y="978"/>
                  <a:pt x="8196" y="0"/>
                  <a:pt x="6993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7" name="Google Shape;307;p16"/>
          <p:cNvSpPr/>
          <p:nvPr/>
        </p:nvSpPr>
        <p:spPr>
          <a:xfrm>
            <a:off x="3321247" y="-384757"/>
            <a:ext cx="3536882" cy="1551951"/>
          </a:xfrm>
          <a:custGeom>
            <a:avLst/>
            <a:gdLst/>
            <a:ahLst/>
            <a:cxnLst/>
            <a:rect l="l" t="t" r="r" b="b"/>
            <a:pathLst>
              <a:path w="27545" h="9065" extrusionOk="0">
                <a:moveTo>
                  <a:pt x="1" y="0"/>
                </a:moveTo>
                <a:lnTo>
                  <a:pt x="1" y="351"/>
                </a:lnTo>
                <a:cubicBezTo>
                  <a:pt x="126" y="1203"/>
                  <a:pt x="677" y="1955"/>
                  <a:pt x="1655" y="2281"/>
                </a:cubicBezTo>
                <a:cubicBezTo>
                  <a:pt x="2008" y="2391"/>
                  <a:pt x="2343" y="2432"/>
                  <a:pt x="2666" y="2432"/>
                </a:cubicBezTo>
                <a:cubicBezTo>
                  <a:pt x="3673" y="2432"/>
                  <a:pt x="4578" y="2030"/>
                  <a:pt x="5640" y="2030"/>
                </a:cubicBezTo>
                <a:cubicBezTo>
                  <a:pt x="5892" y="4396"/>
                  <a:pt x="8289" y="4766"/>
                  <a:pt x="10430" y="4766"/>
                </a:cubicBezTo>
                <a:cubicBezTo>
                  <a:pt x="11056" y="4766"/>
                  <a:pt x="11659" y="4735"/>
                  <a:pt x="12181" y="4712"/>
                </a:cubicBezTo>
                <a:cubicBezTo>
                  <a:pt x="12311" y="4705"/>
                  <a:pt x="12438" y="4702"/>
                  <a:pt x="12561" y="4702"/>
                </a:cubicBezTo>
                <a:cubicBezTo>
                  <a:pt x="14769" y="4702"/>
                  <a:pt x="15953" y="5745"/>
                  <a:pt x="17519" y="7193"/>
                </a:cubicBezTo>
                <a:cubicBezTo>
                  <a:pt x="18887" y="8456"/>
                  <a:pt x="20713" y="9064"/>
                  <a:pt x="22554" y="9064"/>
                </a:cubicBezTo>
                <a:cubicBezTo>
                  <a:pt x="22907" y="9064"/>
                  <a:pt x="23259" y="9042"/>
                  <a:pt x="23610" y="8998"/>
                </a:cubicBezTo>
                <a:cubicBezTo>
                  <a:pt x="24642" y="8848"/>
                  <a:pt x="25562" y="8473"/>
                  <a:pt x="26537" y="8473"/>
                </a:cubicBezTo>
                <a:cubicBezTo>
                  <a:pt x="26865" y="8473"/>
                  <a:pt x="27198" y="8515"/>
                  <a:pt x="27545" y="8622"/>
                </a:cubicBezTo>
                <a:lnTo>
                  <a:pt x="27545" y="0"/>
                </a:ln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8" name="Google Shape;308;p16"/>
          <p:cNvSpPr/>
          <p:nvPr/>
        </p:nvSpPr>
        <p:spPr>
          <a:xfrm>
            <a:off x="-1051857" y="734891"/>
            <a:ext cx="1586685" cy="1557600"/>
          </a:xfrm>
          <a:custGeom>
            <a:avLst/>
            <a:gdLst/>
            <a:ahLst/>
            <a:cxnLst/>
            <a:rect l="l" t="t" r="r" b="b"/>
            <a:pathLst>
              <a:path w="12357" h="9098" extrusionOk="0">
                <a:moveTo>
                  <a:pt x="9349" y="0"/>
                </a:moveTo>
                <a:cubicBezTo>
                  <a:pt x="7870" y="0"/>
                  <a:pt x="6642" y="1053"/>
                  <a:pt x="6367" y="2456"/>
                </a:cubicBezTo>
                <a:cubicBezTo>
                  <a:pt x="6091" y="2281"/>
                  <a:pt x="5740" y="2156"/>
                  <a:pt x="5364" y="2156"/>
                </a:cubicBezTo>
                <a:cubicBezTo>
                  <a:pt x="4512" y="2156"/>
                  <a:pt x="3785" y="2757"/>
                  <a:pt x="3585" y="3534"/>
                </a:cubicBezTo>
                <a:lnTo>
                  <a:pt x="2031" y="3534"/>
                </a:lnTo>
                <a:cubicBezTo>
                  <a:pt x="928" y="3534"/>
                  <a:pt x="1" y="4461"/>
                  <a:pt x="1" y="5564"/>
                </a:cubicBezTo>
                <a:cubicBezTo>
                  <a:pt x="1" y="5765"/>
                  <a:pt x="51" y="5990"/>
                  <a:pt x="101" y="6191"/>
                </a:cubicBezTo>
                <a:cubicBezTo>
                  <a:pt x="51" y="6391"/>
                  <a:pt x="1" y="6617"/>
                  <a:pt x="1" y="6842"/>
                </a:cubicBezTo>
                <a:cubicBezTo>
                  <a:pt x="1" y="8095"/>
                  <a:pt x="1028" y="9098"/>
                  <a:pt x="2256" y="9098"/>
                </a:cubicBezTo>
                <a:cubicBezTo>
                  <a:pt x="3234" y="9098"/>
                  <a:pt x="4086" y="8446"/>
                  <a:pt x="4387" y="7569"/>
                </a:cubicBezTo>
                <a:lnTo>
                  <a:pt x="8021" y="7569"/>
                </a:lnTo>
                <a:cubicBezTo>
                  <a:pt x="8973" y="7569"/>
                  <a:pt x="9800" y="6892"/>
                  <a:pt x="9976" y="5965"/>
                </a:cubicBezTo>
                <a:cubicBezTo>
                  <a:pt x="11329" y="5689"/>
                  <a:pt x="12357" y="4461"/>
                  <a:pt x="12357" y="3033"/>
                </a:cubicBezTo>
                <a:cubicBezTo>
                  <a:pt x="12357" y="1354"/>
                  <a:pt x="11003" y="0"/>
                  <a:pt x="9349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6"/>
          <p:cNvGrpSpPr/>
          <p:nvPr/>
        </p:nvGrpSpPr>
        <p:grpSpPr>
          <a:xfrm>
            <a:off x="-297769" y="3599157"/>
            <a:ext cx="7445197" cy="1669452"/>
            <a:chOff x="-397025" y="3599157"/>
            <a:chExt cx="9926929" cy="1669452"/>
          </a:xfrm>
        </p:grpSpPr>
        <p:grpSp>
          <p:nvGrpSpPr>
            <p:cNvPr id="498" name="Google Shape;498;p26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503" name="Google Shape;503;p26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504" name="Google Shape;504;p26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505" name="Google Shape;505;p26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/>
                  </a:p>
                </p:txBody>
              </p:sp>
              <p:sp>
                <p:nvSpPr>
                  <p:cNvPr id="506" name="Google Shape;506;p26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507" name="Google Shape;507;p26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508" name="Google Shape;508;p26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  <p:grpSp>
          <p:nvGrpSpPr>
            <p:cNvPr id="509" name="Google Shape;509;p26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219169" y="254291"/>
            <a:ext cx="6421901" cy="3082595"/>
            <a:chOff x="292225" y="254290"/>
            <a:chExt cx="8562534" cy="3082595"/>
          </a:xfrm>
        </p:grpSpPr>
        <p:sp>
          <p:nvSpPr>
            <p:cNvPr id="513" name="Google Shape;513;p26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4" name="Google Shape;514;p26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515" name="Google Shape;515;p26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7"/>
          <p:cNvGrpSpPr/>
          <p:nvPr/>
        </p:nvGrpSpPr>
        <p:grpSpPr>
          <a:xfrm>
            <a:off x="77548" y="97990"/>
            <a:ext cx="6669347" cy="5045522"/>
            <a:chOff x="103398" y="97990"/>
            <a:chExt cx="8892462" cy="5045522"/>
          </a:xfrm>
        </p:grpSpPr>
        <p:sp>
          <p:nvSpPr>
            <p:cNvPr id="522" name="Google Shape;522;p27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3" name="Google Shape;523;p27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4" name="Google Shape;524;p27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5" name="Google Shape;525;p27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6" name="Google Shape;526;p27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7" name="Google Shape;527;p27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8" name="Google Shape;528;p27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9" name="Google Shape;529;p27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27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27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2" name="Google Shape;532;p27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825" y="445025"/>
            <a:ext cx="57883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825" y="1152475"/>
            <a:ext cx="57883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8" r:id="rId5"/>
    <p:sldLayoutId id="2147483662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 userDrawn="1">
          <p15:clr>
            <a:srgbClr val="EA4335"/>
          </p15:clr>
        </p15:guide>
        <p15:guide id="2" pos="337" userDrawn="1">
          <p15:clr>
            <a:srgbClr val="EA4335"/>
          </p15:clr>
        </p15:guide>
        <p15:guide id="3" orient="horz" pos="2900" userDrawn="1">
          <p15:clr>
            <a:srgbClr val="EA4335"/>
          </p15:clr>
        </p15:guide>
        <p15:guide id="4" pos="3983" userDrawn="1">
          <p15:clr>
            <a:srgbClr val="EA4335"/>
          </p15:clr>
        </p15:guide>
        <p15:guide id="5" pos="2160" userDrawn="1">
          <p15:clr>
            <a:srgbClr val="EA4335"/>
          </p15:clr>
        </p15:guide>
        <p15:guide id="6" orient="horz" pos="162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0"/>
          <p:cNvSpPr txBox="1">
            <a:spLocks noGrp="1"/>
          </p:cNvSpPr>
          <p:nvPr>
            <p:ph type="ctrTitle"/>
          </p:nvPr>
        </p:nvSpPr>
        <p:spPr>
          <a:xfrm>
            <a:off x="-1036489" y="584164"/>
            <a:ext cx="9121123" cy="1659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400" b="1" dirty="0">
                <a:latin typeface="Poppins"/>
                <a:ea typeface="Poppins"/>
                <a:cs typeface="Poppins"/>
                <a:sym typeface="Poppins"/>
              </a:rPr>
              <a:t>HIDROMIRA CARCHI E.P</a:t>
            </a:r>
            <a:br>
              <a:rPr lang="en" sz="4400" b="1" dirty="0">
                <a:latin typeface="Poppins"/>
                <a:ea typeface="Poppins"/>
                <a:cs typeface="Poppins"/>
                <a:sym typeface="Poppins"/>
              </a:rPr>
            </a:br>
            <a:br>
              <a:rPr lang="en" sz="4400" b="1" dirty="0"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RENDICIÓN </a:t>
            </a:r>
            <a:br>
              <a:rPr lang="en" sz="36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 CUENTAS 2021</a:t>
            </a:r>
            <a:endParaRPr sz="8900" dirty="0">
              <a:solidFill>
                <a:schemeClr val="tx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543" name="Google Shape;543;p30"/>
          <p:cNvGrpSpPr/>
          <p:nvPr/>
        </p:nvGrpSpPr>
        <p:grpSpPr>
          <a:xfrm>
            <a:off x="1768323" y="2502890"/>
            <a:ext cx="6041293" cy="4859549"/>
            <a:chOff x="1659275" y="782600"/>
            <a:chExt cx="1760700" cy="1380975"/>
          </a:xfrm>
        </p:grpSpPr>
        <p:sp>
          <p:nvSpPr>
            <p:cNvPr id="544" name="Google Shape;544;p30"/>
            <p:cNvSpPr/>
            <p:nvPr/>
          </p:nvSpPr>
          <p:spPr>
            <a:xfrm>
              <a:off x="2611675" y="976200"/>
              <a:ext cx="114675" cy="127225"/>
            </a:xfrm>
            <a:custGeom>
              <a:avLst/>
              <a:gdLst/>
              <a:ahLst/>
              <a:cxnLst/>
              <a:rect l="l" t="t" r="r" b="b"/>
              <a:pathLst>
                <a:path w="4587" h="5089" extrusionOk="0">
                  <a:moveTo>
                    <a:pt x="0" y="1"/>
                  </a:moveTo>
                  <a:lnTo>
                    <a:pt x="0" y="5089"/>
                  </a:lnTo>
                  <a:lnTo>
                    <a:pt x="4587" y="5089"/>
                  </a:lnTo>
                  <a:lnTo>
                    <a:pt x="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621075" y="988750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621075" y="1047025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678100" y="909800"/>
              <a:ext cx="16925" cy="66425"/>
            </a:xfrm>
            <a:custGeom>
              <a:avLst/>
              <a:gdLst/>
              <a:ahLst/>
              <a:cxnLst/>
              <a:rect l="l" t="t" r="r" b="b"/>
              <a:pathLst>
                <a:path w="677" h="2657" extrusionOk="0">
                  <a:moveTo>
                    <a:pt x="401" y="0"/>
                  </a:moveTo>
                  <a:lnTo>
                    <a:pt x="401" y="1629"/>
                  </a:lnTo>
                  <a:lnTo>
                    <a:pt x="0" y="1629"/>
                  </a:lnTo>
                  <a:lnTo>
                    <a:pt x="0" y="2657"/>
                  </a:lnTo>
                  <a:lnTo>
                    <a:pt x="677" y="2657"/>
                  </a:lnTo>
                  <a:lnTo>
                    <a:pt x="677" y="251"/>
                  </a:lnTo>
                  <a:cubicBezTo>
                    <a:pt x="677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340375" y="927350"/>
              <a:ext cx="114050" cy="175450"/>
            </a:xfrm>
            <a:custGeom>
              <a:avLst/>
              <a:gdLst/>
              <a:ahLst/>
              <a:cxnLst/>
              <a:rect l="l" t="t" r="r" b="b"/>
              <a:pathLst>
                <a:path w="4562" h="7018" extrusionOk="0">
                  <a:moveTo>
                    <a:pt x="0" y="0"/>
                  </a:moveTo>
                  <a:lnTo>
                    <a:pt x="0" y="7018"/>
                  </a:lnTo>
                  <a:lnTo>
                    <a:pt x="4562" y="7018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349775" y="939875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349775" y="998150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349775" y="1056425"/>
              <a:ext cx="94000" cy="49500"/>
            </a:xfrm>
            <a:custGeom>
              <a:avLst/>
              <a:gdLst/>
              <a:ahLst/>
              <a:cxnLst/>
              <a:rect l="l" t="t" r="r" b="b"/>
              <a:pathLst>
                <a:path w="3760" h="1980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79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79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362925" y="815800"/>
              <a:ext cx="10675" cy="112825"/>
            </a:xfrm>
            <a:custGeom>
              <a:avLst/>
              <a:gdLst/>
              <a:ahLst/>
              <a:cxnLst/>
              <a:rect l="l" t="t" r="r" b="b"/>
              <a:pathLst>
                <a:path w="427" h="4513" extrusionOk="0">
                  <a:moveTo>
                    <a:pt x="301" y="1"/>
                  </a:moveTo>
                  <a:lnTo>
                    <a:pt x="301" y="3861"/>
                  </a:lnTo>
                  <a:lnTo>
                    <a:pt x="176" y="3861"/>
                  </a:lnTo>
                  <a:lnTo>
                    <a:pt x="176" y="2858"/>
                  </a:lnTo>
                  <a:cubicBezTo>
                    <a:pt x="76" y="2858"/>
                    <a:pt x="0" y="2933"/>
                    <a:pt x="0" y="3008"/>
                  </a:cubicBezTo>
                  <a:lnTo>
                    <a:pt x="0" y="4512"/>
                  </a:lnTo>
                  <a:lnTo>
                    <a:pt x="427" y="4512"/>
                  </a:lnTo>
                  <a:lnTo>
                    <a:pt x="427" y="3861"/>
                  </a:lnTo>
                  <a:lnTo>
                    <a:pt x="351" y="386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2695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2" y="0"/>
                  </a:moveTo>
                  <a:lnTo>
                    <a:pt x="125" y="3058"/>
                  </a:lnTo>
                  <a:cubicBezTo>
                    <a:pt x="0" y="3208"/>
                    <a:pt x="0" y="3434"/>
                    <a:pt x="151" y="3559"/>
                  </a:cubicBezTo>
                  <a:cubicBezTo>
                    <a:pt x="226" y="3609"/>
                    <a:pt x="301" y="3634"/>
                    <a:pt x="376" y="3634"/>
                  </a:cubicBezTo>
                  <a:cubicBezTo>
                    <a:pt x="476" y="3634"/>
                    <a:pt x="577" y="3609"/>
                    <a:pt x="627" y="3534"/>
                  </a:cubicBezTo>
                  <a:lnTo>
                    <a:pt x="3208" y="727"/>
                  </a:lnTo>
                  <a:lnTo>
                    <a:pt x="5765" y="3534"/>
                  </a:lnTo>
                  <a:cubicBezTo>
                    <a:pt x="5830" y="3613"/>
                    <a:pt x="5923" y="3650"/>
                    <a:pt x="6015" y="3650"/>
                  </a:cubicBezTo>
                  <a:cubicBezTo>
                    <a:pt x="6098" y="3650"/>
                    <a:pt x="6181" y="3619"/>
                    <a:pt x="6241" y="3559"/>
                  </a:cubicBezTo>
                  <a:cubicBezTo>
                    <a:pt x="6391" y="3434"/>
                    <a:pt x="6391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275825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1" y="3108"/>
                    <a:pt x="1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76" y="3258"/>
                    <a:pt x="201" y="3258"/>
                    <a:pt x="226" y="3233"/>
                  </a:cubicBezTo>
                  <a:lnTo>
                    <a:pt x="2958" y="251"/>
                  </a:lnTo>
                  <a:lnTo>
                    <a:pt x="5690" y="3233"/>
                  </a:lnTo>
                  <a:cubicBezTo>
                    <a:pt x="5703" y="3258"/>
                    <a:pt x="5728" y="3271"/>
                    <a:pt x="5756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1" y="3183"/>
                    <a:pt x="5891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56405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23986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505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505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24005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479" y="76"/>
                    <a:pt x="1479" y="176"/>
                    <a:pt x="1479" y="276"/>
                  </a:cubicBezTo>
                  <a:lnTo>
                    <a:pt x="1479" y="2507"/>
                  </a:lnTo>
                  <a:cubicBezTo>
                    <a:pt x="1479" y="3008"/>
                    <a:pt x="1078" y="3409"/>
                    <a:pt x="602" y="3409"/>
                  </a:cubicBezTo>
                  <a:cubicBezTo>
                    <a:pt x="351" y="3409"/>
                    <a:pt x="151" y="3309"/>
                    <a:pt x="0" y="3159"/>
                  </a:cubicBezTo>
                  <a:lnTo>
                    <a:pt x="0" y="3159"/>
                  </a:lnTo>
                  <a:cubicBezTo>
                    <a:pt x="126" y="3509"/>
                    <a:pt x="451" y="3760"/>
                    <a:pt x="827" y="3760"/>
                  </a:cubicBezTo>
                  <a:cubicBezTo>
                    <a:pt x="1329" y="3760"/>
                    <a:pt x="1730" y="3359"/>
                    <a:pt x="1730" y="2883"/>
                  </a:cubicBezTo>
                  <a:lnTo>
                    <a:pt x="1730" y="652"/>
                  </a:lnTo>
                  <a:cubicBezTo>
                    <a:pt x="1730" y="402"/>
                    <a:pt x="1629" y="151"/>
                    <a:pt x="1429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256400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283975" y="1199900"/>
              <a:ext cx="52025" cy="23200"/>
            </a:xfrm>
            <a:custGeom>
              <a:avLst/>
              <a:gdLst/>
              <a:ahLst/>
              <a:cxnLst/>
              <a:rect l="l" t="t" r="r" b="b"/>
              <a:pathLst>
                <a:path w="2081" h="928" extrusionOk="0">
                  <a:moveTo>
                    <a:pt x="452" y="0"/>
                  </a:moveTo>
                  <a:cubicBezTo>
                    <a:pt x="201" y="0"/>
                    <a:pt x="1" y="201"/>
                    <a:pt x="1" y="452"/>
                  </a:cubicBezTo>
                  <a:cubicBezTo>
                    <a:pt x="1" y="702"/>
                    <a:pt x="201" y="928"/>
                    <a:pt x="452" y="928"/>
                  </a:cubicBezTo>
                  <a:lnTo>
                    <a:pt x="2081" y="928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3710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0" y="0"/>
                  </a:moveTo>
                  <a:lnTo>
                    <a:pt x="0" y="928"/>
                  </a:lnTo>
                  <a:lnTo>
                    <a:pt x="1654" y="928"/>
                  </a:lnTo>
                  <a:cubicBezTo>
                    <a:pt x="1905" y="928"/>
                    <a:pt x="2106" y="702"/>
                    <a:pt x="2106" y="452"/>
                  </a:cubicBezTo>
                  <a:cubicBezTo>
                    <a:pt x="2106" y="201"/>
                    <a:pt x="1905" y="0"/>
                    <a:pt x="1654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283975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1" y="1"/>
                  </a:moveTo>
                  <a:cubicBezTo>
                    <a:pt x="51" y="201"/>
                    <a:pt x="226" y="377"/>
                    <a:pt x="452" y="377"/>
                  </a:cubicBezTo>
                  <a:lnTo>
                    <a:pt x="2081" y="377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371075" y="1213675"/>
              <a:ext cx="52650" cy="9425"/>
            </a:xfrm>
            <a:custGeom>
              <a:avLst/>
              <a:gdLst/>
              <a:ahLst/>
              <a:cxnLst/>
              <a:rect l="l" t="t" r="r" b="b"/>
              <a:pathLst>
                <a:path w="2106" h="377" extrusionOk="0">
                  <a:moveTo>
                    <a:pt x="0" y="1"/>
                  </a:moveTo>
                  <a:lnTo>
                    <a:pt x="0" y="377"/>
                  </a:lnTo>
                  <a:lnTo>
                    <a:pt x="1654" y="377"/>
                  </a:lnTo>
                  <a:cubicBezTo>
                    <a:pt x="1855" y="377"/>
                    <a:pt x="2055" y="20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5296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7243" y="1"/>
                  </a:moveTo>
                  <a:lnTo>
                    <a:pt x="5664" y="4211"/>
                  </a:lnTo>
                  <a:lnTo>
                    <a:pt x="0" y="6367"/>
                  </a:lnTo>
                  <a:lnTo>
                    <a:pt x="176" y="6793"/>
                  </a:lnTo>
                  <a:lnTo>
                    <a:pt x="6015" y="4562"/>
                  </a:lnTo>
                  <a:lnTo>
                    <a:pt x="7669" y="176"/>
                  </a:lnTo>
                  <a:lnTo>
                    <a:pt x="72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671200" y="1319575"/>
              <a:ext cx="748775" cy="844000"/>
            </a:xfrm>
            <a:custGeom>
              <a:avLst/>
              <a:gdLst/>
              <a:ahLst/>
              <a:cxnLst/>
              <a:rect l="l" t="t" r="r" b="b"/>
              <a:pathLst>
                <a:path w="29951" h="33760" extrusionOk="0">
                  <a:moveTo>
                    <a:pt x="351" y="0"/>
                  </a:moveTo>
                  <a:lnTo>
                    <a:pt x="0" y="301"/>
                  </a:lnTo>
                  <a:lnTo>
                    <a:pt x="29600" y="33760"/>
                  </a:lnTo>
                  <a:lnTo>
                    <a:pt x="29950" y="3343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3435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452" y="1"/>
                  </a:moveTo>
                  <a:lnTo>
                    <a:pt x="1" y="176"/>
                  </a:lnTo>
                  <a:lnTo>
                    <a:pt x="1655" y="4562"/>
                  </a:lnTo>
                  <a:lnTo>
                    <a:pt x="7519" y="6793"/>
                  </a:lnTo>
                  <a:lnTo>
                    <a:pt x="7670" y="6367"/>
                  </a:lnTo>
                  <a:lnTo>
                    <a:pt x="2031" y="421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659275" y="1319575"/>
              <a:ext cx="734375" cy="825225"/>
            </a:xfrm>
            <a:custGeom>
              <a:avLst/>
              <a:gdLst/>
              <a:ahLst/>
              <a:cxnLst/>
              <a:rect l="l" t="t" r="r" b="b"/>
              <a:pathLst>
                <a:path w="29375" h="33009" extrusionOk="0">
                  <a:moveTo>
                    <a:pt x="29024" y="0"/>
                  </a:moveTo>
                  <a:lnTo>
                    <a:pt x="1" y="32707"/>
                  </a:lnTo>
                  <a:lnTo>
                    <a:pt x="352" y="33008"/>
                  </a:lnTo>
                  <a:lnTo>
                    <a:pt x="29375" y="301"/>
                  </a:lnTo>
                  <a:lnTo>
                    <a:pt x="29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23278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80" y="4136"/>
                    <a:pt x="1906" y="3710"/>
                    <a:pt x="1906" y="3184"/>
                  </a:cubicBezTo>
                  <a:lnTo>
                    <a:pt x="1906" y="953"/>
                  </a:ln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2327825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302" y="1"/>
                  </a:move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903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53" y="3409"/>
                    <a:pt x="252" y="3008"/>
                    <a:pt x="252" y="2507"/>
                  </a:cubicBezTo>
                  <a:lnTo>
                    <a:pt x="252" y="276"/>
                  </a:lnTo>
                  <a:cubicBezTo>
                    <a:pt x="252" y="176"/>
                    <a:pt x="252" y="76"/>
                    <a:pt x="3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23372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52" y="0"/>
                    <a:pt x="1" y="176"/>
                    <a:pt x="1" y="401"/>
                  </a:cubicBezTo>
                  <a:cubicBezTo>
                    <a:pt x="1" y="602"/>
                    <a:pt x="252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2408675" y="1149150"/>
              <a:ext cx="25700" cy="19450"/>
            </a:xfrm>
            <a:custGeom>
              <a:avLst/>
              <a:gdLst/>
              <a:ahLst/>
              <a:cxnLst/>
              <a:rect l="l" t="t" r="r" b="b"/>
              <a:pathLst>
                <a:path w="1028" h="778" extrusionOk="0">
                  <a:moveTo>
                    <a:pt x="501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1" y="777"/>
                  </a:cubicBezTo>
                  <a:cubicBezTo>
                    <a:pt x="802" y="777"/>
                    <a:pt x="1028" y="602"/>
                    <a:pt x="1028" y="401"/>
                  </a:cubicBezTo>
                  <a:cubicBezTo>
                    <a:pt x="1028" y="176"/>
                    <a:pt x="802" y="0"/>
                    <a:pt x="501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22664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26354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3" y="0"/>
                  </a:moveTo>
                  <a:lnTo>
                    <a:pt x="126" y="3058"/>
                  </a:lnTo>
                  <a:cubicBezTo>
                    <a:pt x="1" y="3208"/>
                    <a:pt x="1" y="3434"/>
                    <a:pt x="151" y="3559"/>
                  </a:cubicBezTo>
                  <a:cubicBezTo>
                    <a:pt x="211" y="3619"/>
                    <a:pt x="294" y="3650"/>
                    <a:pt x="377" y="3650"/>
                  </a:cubicBezTo>
                  <a:cubicBezTo>
                    <a:pt x="469" y="3650"/>
                    <a:pt x="562" y="3613"/>
                    <a:pt x="627" y="3534"/>
                  </a:cubicBezTo>
                  <a:lnTo>
                    <a:pt x="3184" y="727"/>
                  </a:lnTo>
                  <a:lnTo>
                    <a:pt x="5765" y="3534"/>
                  </a:lnTo>
                  <a:cubicBezTo>
                    <a:pt x="5815" y="3609"/>
                    <a:pt x="5916" y="3634"/>
                    <a:pt x="6016" y="3634"/>
                  </a:cubicBezTo>
                  <a:cubicBezTo>
                    <a:pt x="6091" y="3634"/>
                    <a:pt x="6191" y="3609"/>
                    <a:pt x="6241" y="3559"/>
                  </a:cubicBezTo>
                  <a:cubicBezTo>
                    <a:pt x="6392" y="3434"/>
                    <a:pt x="6392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2641750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0" y="3108"/>
                    <a:pt x="0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51" y="3258"/>
                    <a:pt x="201" y="3258"/>
                    <a:pt x="201" y="3233"/>
                  </a:cubicBezTo>
                  <a:lnTo>
                    <a:pt x="2933" y="251"/>
                  </a:lnTo>
                  <a:lnTo>
                    <a:pt x="5665" y="3233"/>
                  </a:lnTo>
                  <a:cubicBezTo>
                    <a:pt x="5690" y="3258"/>
                    <a:pt x="5721" y="3271"/>
                    <a:pt x="5752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0" y="3183"/>
                    <a:pt x="5890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26223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6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6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276330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2765800" y="1152275"/>
              <a:ext cx="43900" cy="94025"/>
            </a:xfrm>
            <a:custGeom>
              <a:avLst/>
              <a:gdLst/>
              <a:ahLst/>
              <a:cxnLst/>
              <a:rect l="l" t="t" r="r" b="b"/>
              <a:pathLst>
                <a:path w="1756" h="3761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480" y="76"/>
                    <a:pt x="1505" y="176"/>
                    <a:pt x="1505" y="276"/>
                  </a:cubicBezTo>
                  <a:lnTo>
                    <a:pt x="1505" y="2507"/>
                  </a:lnTo>
                  <a:cubicBezTo>
                    <a:pt x="1505" y="3008"/>
                    <a:pt x="1104" y="3409"/>
                    <a:pt x="627" y="3409"/>
                  </a:cubicBezTo>
                  <a:cubicBezTo>
                    <a:pt x="377" y="3409"/>
                    <a:pt x="176" y="3309"/>
                    <a:pt x="1" y="3159"/>
                  </a:cubicBezTo>
                  <a:lnTo>
                    <a:pt x="1" y="3159"/>
                  </a:lnTo>
                  <a:cubicBezTo>
                    <a:pt x="126" y="3509"/>
                    <a:pt x="477" y="3760"/>
                    <a:pt x="853" y="3760"/>
                  </a:cubicBezTo>
                  <a:cubicBezTo>
                    <a:pt x="1354" y="3760"/>
                    <a:pt x="1755" y="3359"/>
                    <a:pt x="1755" y="2883"/>
                  </a:cubicBezTo>
                  <a:lnTo>
                    <a:pt x="1755" y="652"/>
                  </a:lnTo>
                  <a:cubicBezTo>
                    <a:pt x="1755" y="402"/>
                    <a:pt x="1630" y="151"/>
                    <a:pt x="1455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26223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cubicBezTo>
                    <a:pt x="101" y="151"/>
                    <a:pt x="0" y="402"/>
                    <a:pt x="0" y="652"/>
                  </a:cubicBezTo>
                  <a:lnTo>
                    <a:pt x="0" y="2883"/>
                  </a:lnTo>
                  <a:cubicBezTo>
                    <a:pt x="0" y="3359"/>
                    <a:pt x="401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79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26492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476" y="0"/>
                  </a:moveTo>
                  <a:cubicBezTo>
                    <a:pt x="226" y="0"/>
                    <a:pt x="0" y="201"/>
                    <a:pt x="0" y="452"/>
                  </a:cubicBezTo>
                  <a:cubicBezTo>
                    <a:pt x="0" y="702"/>
                    <a:pt x="226" y="928"/>
                    <a:pt x="476" y="928"/>
                  </a:cubicBezTo>
                  <a:lnTo>
                    <a:pt x="2105" y="928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2736975" y="1199900"/>
              <a:ext cx="52675" cy="23200"/>
            </a:xfrm>
            <a:custGeom>
              <a:avLst/>
              <a:gdLst/>
              <a:ahLst/>
              <a:cxnLst/>
              <a:rect l="l" t="t" r="r" b="b"/>
              <a:pathLst>
                <a:path w="2107" h="928" extrusionOk="0">
                  <a:moveTo>
                    <a:pt x="1" y="0"/>
                  </a:moveTo>
                  <a:lnTo>
                    <a:pt x="1" y="928"/>
                  </a:lnTo>
                  <a:lnTo>
                    <a:pt x="1630" y="928"/>
                  </a:lnTo>
                  <a:cubicBezTo>
                    <a:pt x="1881" y="928"/>
                    <a:pt x="2106" y="702"/>
                    <a:pt x="2106" y="452"/>
                  </a:cubicBezTo>
                  <a:cubicBezTo>
                    <a:pt x="2106" y="201"/>
                    <a:pt x="1881" y="0"/>
                    <a:pt x="1630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9900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0" y="1"/>
                  </a:moveTo>
                  <a:cubicBezTo>
                    <a:pt x="25" y="201"/>
                    <a:pt x="226" y="377"/>
                    <a:pt x="451" y="377"/>
                  </a:cubicBezTo>
                  <a:lnTo>
                    <a:pt x="2080" y="377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2736975" y="1213675"/>
              <a:ext cx="52050" cy="9425"/>
            </a:xfrm>
            <a:custGeom>
              <a:avLst/>
              <a:gdLst/>
              <a:ahLst/>
              <a:cxnLst/>
              <a:rect l="l" t="t" r="r" b="b"/>
              <a:pathLst>
                <a:path w="2082" h="377" extrusionOk="0">
                  <a:moveTo>
                    <a:pt x="1" y="1"/>
                  </a:moveTo>
                  <a:lnTo>
                    <a:pt x="1" y="377"/>
                  </a:lnTo>
                  <a:lnTo>
                    <a:pt x="1630" y="377"/>
                  </a:lnTo>
                  <a:cubicBezTo>
                    <a:pt x="1856" y="377"/>
                    <a:pt x="2056" y="201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6931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78" y="1"/>
                  </a:moveTo>
                  <a:cubicBezTo>
                    <a:pt x="427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7" y="4136"/>
                    <a:pt x="978" y="4136"/>
                  </a:cubicBezTo>
                  <a:cubicBezTo>
                    <a:pt x="1504" y="4136"/>
                    <a:pt x="1930" y="3710"/>
                    <a:pt x="1930" y="3184"/>
                  </a:cubicBezTo>
                  <a:lnTo>
                    <a:pt x="1930" y="953"/>
                  </a:lnTo>
                  <a:cubicBezTo>
                    <a:pt x="1930" y="427"/>
                    <a:pt x="1504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693750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lnTo>
                    <a:pt x="276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703150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277457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778" y="777"/>
                    <a:pt x="1028" y="602"/>
                    <a:pt x="1028" y="401"/>
                  </a:cubicBezTo>
                  <a:cubicBezTo>
                    <a:pt x="1028" y="176"/>
                    <a:pt x="778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2632350" y="1149150"/>
              <a:ext cx="25075" cy="19450"/>
            </a:xfrm>
            <a:custGeom>
              <a:avLst/>
              <a:gdLst/>
              <a:ahLst/>
              <a:cxnLst/>
              <a:rect l="l" t="t" r="r" b="b"/>
              <a:pathLst>
                <a:path w="1003" h="778" extrusionOk="0">
                  <a:moveTo>
                    <a:pt x="502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2" y="777"/>
                  </a:cubicBezTo>
                  <a:cubicBezTo>
                    <a:pt x="777" y="777"/>
                    <a:pt x="1003" y="602"/>
                    <a:pt x="1003" y="401"/>
                  </a:cubicBezTo>
                  <a:cubicBezTo>
                    <a:pt x="1003" y="176"/>
                    <a:pt x="777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321575" y="1106550"/>
              <a:ext cx="420450" cy="25075"/>
            </a:xfrm>
            <a:custGeom>
              <a:avLst/>
              <a:gdLst/>
              <a:ahLst/>
              <a:cxnLst/>
              <a:rect l="l" t="t" r="r" b="b"/>
              <a:pathLst>
                <a:path w="16818" h="1003" extrusionOk="0">
                  <a:moveTo>
                    <a:pt x="0" y="0"/>
                  </a:moveTo>
                  <a:lnTo>
                    <a:pt x="0" y="1003"/>
                  </a:lnTo>
                  <a:lnTo>
                    <a:pt x="16817" y="1003"/>
                  </a:lnTo>
                  <a:lnTo>
                    <a:pt x="168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2297130" y="1097775"/>
              <a:ext cx="472475" cy="8800"/>
            </a:xfrm>
            <a:custGeom>
              <a:avLst/>
              <a:gdLst/>
              <a:ahLst/>
              <a:cxnLst/>
              <a:rect l="l" t="t" r="r" b="b"/>
              <a:pathLst>
                <a:path w="18899" h="352" extrusionOk="0">
                  <a:moveTo>
                    <a:pt x="1" y="0"/>
                  </a:moveTo>
                  <a:lnTo>
                    <a:pt x="1" y="351"/>
                  </a:lnTo>
                  <a:lnTo>
                    <a:pt x="18898" y="351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522700" y="782600"/>
              <a:ext cx="5675" cy="291375"/>
            </a:xfrm>
            <a:custGeom>
              <a:avLst/>
              <a:gdLst/>
              <a:ahLst/>
              <a:cxnLst/>
              <a:rect l="l" t="t" r="r" b="b"/>
              <a:pathLst>
                <a:path w="227" h="11655" extrusionOk="0">
                  <a:moveTo>
                    <a:pt x="126" y="1"/>
                  </a:moveTo>
                  <a:cubicBezTo>
                    <a:pt x="51" y="1"/>
                    <a:pt x="0" y="51"/>
                    <a:pt x="0" y="126"/>
                  </a:cubicBezTo>
                  <a:lnTo>
                    <a:pt x="0" y="11529"/>
                  </a:lnTo>
                  <a:cubicBezTo>
                    <a:pt x="0" y="11605"/>
                    <a:pt x="51" y="11655"/>
                    <a:pt x="126" y="11655"/>
                  </a:cubicBezTo>
                  <a:cubicBezTo>
                    <a:pt x="176" y="11655"/>
                    <a:pt x="226" y="11605"/>
                    <a:pt x="226" y="11529"/>
                  </a:cubicBezTo>
                  <a:lnTo>
                    <a:pt x="226" y="126"/>
                  </a:lnTo>
                  <a:cubicBezTo>
                    <a:pt x="226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488875" y="823900"/>
              <a:ext cx="70825" cy="250075"/>
            </a:xfrm>
            <a:custGeom>
              <a:avLst/>
              <a:gdLst/>
              <a:ahLst/>
              <a:cxnLst/>
              <a:rect l="l" t="t" r="r" b="b"/>
              <a:pathLst>
                <a:path w="2833" h="10003" extrusionOk="0">
                  <a:moveTo>
                    <a:pt x="537" y="0"/>
                  </a:moveTo>
                  <a:cubicBezTo>
                    <a:pt x="501" y="0"/>
                    <a:pt x="467" y="22"/>
                    <a:pt x="451" y="53"/>
                  </a:cubicBezTo>
                  <a:cubicBezTo>
                    <a:pt x="401" y="103"/>
                    <a:pt x="426" y="178"/>
                    <a:pt x="476" y="203"/>
                  </a:cubicBezTo>
                  <a:lnTo>
                    <a:pt x="2231" y="1231"/>
                  </a:lnTo>
                  <a:lnTo>
                    <a:pt x="376" y="2409"/>
                  </a:lnTo>
                  <a:cubicBezTo>
                    <a:pt x="351" y="2434"/>
                    <a:pt x="326" y="2459"/>
                    <a:pt x="326" y="2484"/>
                  </a:cubicBezTo>
                  <a:cubicBezTo>
                    <a:pt x="326" y="2534"/>
                    <a:pt x="351" y="2559"/>
                    <a:pt x="376" y="2584"/>
                  </a:cubicBezTo>
                  <a:lnTo>
                    <a:pt x="2381" y="4163"/>
                  </a:lnTo>
                  <a:lnTo>
                    <a:pt x="226" y="5667"/>
                  </a:lnTo>
                  <a:cubicBezTo>
                    <a:pt x="201" y="5692"/>
                    <a:pt x="176" y="5717"/>
                    <a:pt x="176" y="5767"/>
                  </a:cubicBezTo>
                  <a:cubicBezTo>
                    <a:pt x="176" y="5792"/>
                    <a:pt x="201" y="5842"/>
                    <a:pt x="226" y="5867"/>
                  </a:cubicBezTo>
                  <a:lnTo>
                    <a:pt x="2531" y="7622"/>
                  </a:lnTo>
                  <a:lnTo>
                    <a:pt x="50" y="9802"/>
                  </a:lnTo>
                  <a:cubicBezTo>
                    <a:pt x="0" y="9852"/>
                    <a:pt x="0" y="9903"/>
                    <a:pt x="25" y="9953"/>
                  </a:cubicBezTo>
                  <a:cubicBezTo>
                    <a:pt x="50" y="9978"/>
                    <a:pt x="75" y="10003"/>
                    <a:pt x="125" y="10003"/>
                  </a:cubicBezTo>
                  <a:cubicBezTo>
                    <a:pt x="150" y="10003"/>
                    <a:pt x="176" y="10003"/>
                    <a:pt x="201" y="9978"/>
                  </a:cubicBezTo>
                  <a:lnTo>
                    <a:pt x="2807" y="7697"/>
                  </a:lnTo>
                  <a:cubicBezTo>
                    <a:pt x="2832" y="7672"/>
                    <a:pt x="2832" y="7647"/>
                    <a:pt x="2832" y="7597"/>
                  </a:cubicBezTo>
                  <a:cubicBezTo>
                    <a:pt x="2832" y="7572"/>
                    <a:pt x="2807" y="7547"/>
                    <a:pt x="2782" y="7522"/>
                  </a:cubicBezTo>
                  <a:lnTo>
                    <a:pt x="501" y="5767"/>
                  </a:lnTo>
                  <a:lnTo>
                    <a:pt x="2632" y="4263"/>
                  </a:lnTo>
                  <a:cubicBezTo>
                    <a:pt x="2657" y="4238"/>
                    <a:pt x="2682" y="4213"/>
                    <a:pt x="2682" y="4188"/>
                  </a:cubicBezTo>
                  <a:cubicBezTo>
                    <a:pt x="2682" y="4138"/>
                    <a:pt x="2682" y="4113"/>
                    <a:pt x="2632" y="4088"/>
                  </a:cubicBezTo>
                  <a:lnTo>
                    <a:pt x="652" y="2509"/>
                  </a:lnTo>
                  <a:lnTo>
                    <a:pt x="2506" y="1331"/>
                  </a:lnTo>
                  <a:cubicBezTo>
                    <a:pt x="2531" y="1306"/>
                    <a:pt x="2557" y="1281"/>
                    <a:pt x="2557" y="1231"/>
                  </a:cubicBezTo>
                  <a:cubicBezTo>
                    <a:pt x="2557" y="1181"/>
                    <a:pt x="2531" y="1156"/>
                    <a:pt x="2506" y="1131"/>
                  </a:cubicBezTo>
                  <a:lnTo>
                    <a:pt x="602" y="28"/>
                  </a:lnTo>
                  <a:cubicBezTo>
                    <a:pt x="582" y="9"/>
                    <a:pt x="560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491375" y="823900"/>
              <a:ext cx="71450" cy="250075"/>
            </a:xfrm>
            <a:custGeom>
              <a:avLst/>
              <a:gdLst/>
              <a:ahLst/>
              <a:cxnLst/>
              <a:rect l="l" t="t" r="r" b="b"/>
              <a:pathLst>
                <a:path w="2858" h="10003" extrusionOk="0">
                  <a:moveTo>
                    <a:pt x="2295" y="0"/>
                  </a:moveTo>
                  <a:cubicBezTo>
                    <a:pt x="2273" y="0"/>
                    <a:pt x="2250" y="9"/>
                    <a:pt x="2231" y="28"/>
                  </a:cubicBezTo>
                  <a:lnTo>
                    <a:pt x="326" y="1131"/>
                  </a:lnTo>
                  <a:cubicBezTo>
                    <a:pt x="301" y="1156"/>
                    <a:pt x="276" y="1181"/>
                    <a:pt x="276" y="1231"/>
                  </a:cubicBezTo>
                  <a:cubicBezTo>
                    <a:pt x="276" y="1281"/>
                    <a:pt x="301" y="1306"/>
                    <a:pt x="326" y="1331"/>
                  </a:cubicBezTo>
                  <a:lnTo>
                    <a:pt x="2206" y="2509"/>
                  </a:lnTo>
                  <a:lnTo>
                    <a:pt x="201" y="4088"/>
                  </a:lnTo>
                  <a:cubicBezTo>
                    <a:pt x="176" y="4113"/>
                    <a:pt x="151" y="4138"/>
                    <a:pt x="151" y="4188"/>
                  </a:cubicBezTo>
                  <a:cubicBezTo>
                    <a:pt x="151" y="4213"/>
                    <a:pt x="176" y="4238"/>
                    <a:pt x="201" y="4263"/>
                  </a:cubicBezTo>
                  <a:lnTo>
                    <a:pt x="2356" y="5767"/>
                  </a:lnTo>
                  <a:lnTo>
                    <a:pt x="50" y="7522"/>
                  </a:lnTo>
                  <a:cubicBezTo>
                    <a:pt x="25" y="7547"/>
                    <a:pt x="0" y="7572"/>
                    <a:pt x="0" y="7597"/>
                  </a:cubicBezTo>
                  <a:cubicBezTo>
                    <a:pt x="0" y="7647"/>
                    <a:pt x="25" y="7672"/>
                    <a:pt x="50" y="7697"/>
                  </a:cubicBezTo>
                  <a:lnTo>
                    <a:pt x="2632" y="9978"/>
                  </a:lnTo>
                  <a:cubicBezTo>
                    <a:pt x="2657" y="10003"/>
                    <a:pt x="2682" y="10003"/>
                    <a:pt x="2707" y="10003"/>
                  </a:cubicBezTo>
                  <a:cubicBezTo>
                    <a:pt x="2757" y="10003"/>
                    <a:pt x="2782" y="9978"/>
                    <a:pt x="2807" y="9953"/>
                  </a:cubicBezTo>
                  <a:cubicBezTo>
                    <a:pt x="2858" y="9903"/>
                    <a:pt x="2832" y="9852"/>
                    <a:pt x="2807" y="9802"/>
                  </a:cubicBezTo>
                  <a:lnTo>
                    <a:pt x="301" y="7622"/>
                  </a:lnTo>
                  <a:lnTo>
                    <a:pt x="2607" y="5867"/>
                  </a:lnTo>
                  <a:cubicBezTo>
                    <a:pt x="2632" y="5842"/>
                    <a:pt x="2657" y="5792"/>
                    <a:pt x="2657" y="5767"/>
                  </a:cubicBezTo>
                  <a:cubicBezTo>
                    <a:pt x="2657" y="5717"/>
                    <a:pt x="2632" y="5692"/>
                    <a:pt x="2607" y="5667"/>
                  </a:cubicBezTo>
                  <a:lnTo>
                    <a:pt x="451" y="4163"/>
                  </a:lnTo>
                  <a:lnTo>
                    <a:pt x="2457" y="2584"/>
                  </a:lnTo>
                  <a:cubicBezTo>
                    <a:pt x="2507" y="2559"/>
                    <a:pt x="2507" y="2534"/>
                    <a:pt x="2507" y="2484"/>
                  </a:cubicBezTo>
                  <a:cubicBezTo>
                    <a:pt x="2507" y="2459"/>
                    <a:pt x="2482" y="2434"/>
                    <a:pt x="2457" y="2409"/>
                  </a:cubicBezTo>
                  <a:lnTo>
                    <a:pt x="627" y="1231"/>
                  </a:lnTo>
                  <a:lnTo>
                    <a:pt x="2356" y="203"/>
                  </a:lnTo>
                  <a:cubicBezTo>
                    <a:pt x="2406" y="178"/>
                    <a:pt x="2431" y="103"/>
                    <a:pt x="2381" y="53"/>
                  </a:cubicBezTo>
                  <a:cubicBezTo>
                    <a:pt x="2366" y="22"/>
                    <a:pt x="2331" y="0"/>
                    <a:pt x="2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2492000" y="992500"/>
              <a:ext cx="30725" cy="43875"/>
            </a:xfrm>
            <a:custGeom>
              <a:avLst/>
              <a:gdLst/>
              <a:ahLst/>
              <a:cxnLst/>
              <a:rect l="l" t="t" r="r" b="b"/>
              <a:pathLst>
                <a:path w="1229" h="1755" extrusionOk="0">
                  <a:moveTo>
                    <a:pt x="1078" y="1"/>
                  </a:moveTo>
                  <a:lnTo>
                    <a:pt x="51" y="803"/>
                  </a:lnTo>
                  <a:cubicBezTo>
                    <a:pt x="25" y="828"/>
                    <a:pt x="25" y="828"/>
                    <a:pt x="0" y="853"/>
                  </a:cubicBezTo>
                  <a:cubicBezTo>
                    <a:pt x="0" y="878"/>
                    <a:pt x="25" y="903"/>
                    <a:pt x="51" y="928"/>
                  </a:cubicBezTo>
                  <a:lnTo>
                    <a:pt x="1003" y="1755"/>
                  </a:lnTo>
                  <a:cubicBezTo>
                    <a:pt x="1053" y="1730"/>
                    <a:pt x="1078" y="1705"/>
                    <a:pt x="1128" y="1680"/>
                  </a:cubicBezTo>
                  <a:lnTo>
                    <a:pt x="226" y="878"/>
                  </a:lnTo>
                  <a:lnTo>
                    <a:pt x="1228" y="101"/>
                  </a:lnTo>
                  <a:cubicBezTo>
                    <a:pt x="1203" y="101"/>
                    <a:pt x="1178" y="76"/>
                    <a:pt x="1178" y="76"/>
                  </a:cubicBezTo>
                  <a:cubicBezTo>
                    <a:pt x="1128" y="51"/>
                    <a:pt x="1103" y="26"/>
                    <a:pt x="1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2529600" y="1045125"/>
              <a:ext cx="31975" cy="28225"/>
            </a:xfrm>
            <a:custGeom>
              <a:avLst/>
              <a:gdLst/>
              <a:ahLst/>
              <a:cxnLst/>
              <a:rect l="l" t="t" r="r" b="b"/>
              <a:pathLst>
                <a:path w="1279" h="1129" extrusionOk="0">
                  <a:moveTo>
                    <a:pt x="126" y="1"/>
                  </a:moveTo>
                  <a:cubicBezTo>
                    <a:pt x="75" y="26"/>
                    <a:pt x="50" y="76"/>
                    <a:pt x="0" y="101"/>
                  </a:cubicBezTo>
                  <a:lnTo>
                    <a:pt x="1128" y="1104"/>
                  </a:lnTo>
                  <a:cubicBezTo>
                    <a:pt x="1153" y="1104"/>
                    <a:pt x="1178" y="1129"/>
                    <a:pt x="1178" y="1129"/>
                  </a:cubicBezTo>
                  <a:cubicBezTo>
                    <a:pt x="1203" y="1129"/>
                    <a:pt x="1228" y="1104"/>
                    <a:pt x="1253" y="1079"/>
                  </a:cubicBezTo>
                  <a:cubicBezTo>
                    <a:pt x="1253" y="1079"/>
                    <a:pt x="1278" y="1054"/>
                    <a:pt x="1278" y="1028"/>
                  </a:cubicBezTo>
                  <a:cubicBezTo>
                    <a:pt x="1278" y="1003"/>
                    <a:pt x="1253" y="978"/>
                    <a:pt x="1253" y="97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2528975" y="949900"/>
              <a:ext cx="28200" cy="37000"/>
            </a:xfrm>
            <a:custGeom>
              <a:avLst/>
              <a:gdLst/>
              <a:ahLst/>
              <a:cxnLst/>
              <a:rect l="l" t="t" r="r" b="b"/>
              <a:pathLst>
                <a:path w="1128" h="1480" extrusionOk="0">
                  <a:moveTo>
                    <a:pt x="151" y="0"/>
                  </a:moveTo>
                  <a:cubicBezTo>
                    <a:pt x="100" y="25"/>
                    <a:pt x="50" y="76"/>
                    <a:pt x="0" y="101"/>
                  </a:cubicBezTo>
                  <a:lnTo>
                    <a:pt x="902" y="727"/>
                  </a:lnTo>
                  <a:lnTo>
                    <a:pt x="50" y="1379"/>
                  </a:lnTo>
                  <a:cubicBezTo>
                    <a:pt x="100" y="1404"/>
                    <a:pt x="151" y="1454"/>
                    <a:pt x="176" y="1479"/>
                  </a:cubicBezTo>
                  <a:lnTo>
                    <a:pt x="1078" y="802"/>
                  </a:lnTo>
                  <a:cubicBezTo>
                    <a:pt x="1103" y="777"/>
                    <a:pt x="1128" y="752"/>
                    <a:pt x="1128" y="727"/>
                  </a:cubicBezTo>
                  <a:cubicBezTo>
                    <a:pt x="1128" y="702"/>
                    <a:pt x="1103" y="677"/>
                    <a:pt x="1078" y="652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495750" y="907300"/>
              <a:ext cx="28850" cy="38225"/>
            </a:xfrm>
            <a:custGeom>
              <a:avLst/>
              <a:gdLst/>
              <a:ahLst/>
              <a:cxnLst/>
              <a:rect l="l" t="t" r="r" b="b"/>
              <a:pathLst>
                <a:path w="1154" h="1529" extrusionOk="0">
                  <a:moveTo>
                    <a:pt x="1028" y="0"/>
                  </a:moveTo>
                  <a:lnTo>
                    <a:pt x="51" y="777"/>
                  </a:lnTo>
                  <a:cubicBezTo>
                    <a:pt x="26" y="802"/>
                    <a:pt x="1" y="827"/>
                    <a:pt x="1" y="852"/>
                  </a:cubicBezTo>
                  <a:cubicBezTo>
                    <a:pt x="1" y="877"/>
                    <a:pt x="26" y="902"/>
                    <a:pt x="51" y="902"/>
                  </a:cubicBezTo>
                  <a:lnTo>
                    <a:pt x="953" y="1529"/>
                  </a:lnTo>
                  <a:cubicBezTo>
                    <a:pt x="953" y="1529"/>
                    <a:pt x="978" y="1504"/>
                    <a:pt x="1003" y="1504"/>
                  </a:cubicBezTo>
                  <a:cubicBezTo>
                    <a:pt x="1028" y="1479"/>
                    <a:pt x="1053" y="1454"/>
                    <a:pt x="1078" y="1429"/>
                  </a:cubicBezTo>
                  <a:lnTo>
                    <a:pt x="226" y="827"/>
                  </a:lnTo>
                  <a:lnTo>
                    <a:pt x="1154" y="100"/>
                  </a:lnTo>
                  <a:cubicBezTo>
                    <a:pt x="1104" y="75"/>
                    <a:pt x="1078" y="25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528350" y="872200"/>
              <a:ext cx="25075" cy="30725"/>
            </a:xfrm>
            <a:custGeom>
              <a:avLst/>
              <a:gdLst/>
              <a:ahLst/>
              <a:cxnLst/>
              <a:rect l="l" t="t" r="r" b="b"/>
              <a:pathLst>
                <a:path w="1003" h="1229" extrusionOk="0">
                  <a:moveTo>
                    <a:pt x="150" y="1"/>
                  </a:moveTo>
                  <a:cubicBezTo>
                    <a:pt x="100" y="26"/>
                    <a:pt x="50" y="51"/>
                    <a:pt x="0" y="76"/>
                  </a:cubicBezTo>
                  <a:lnTo>
                    <a:pt x="777" y="577"/>
                  </a:lnTo>
                  <a:lnTo>
                    <a:pt x="100" y="1103"/>
                  </a:lnTo>
                  <a:cubicBezTo>
                    <a:pt x="150" y="1153"/>
                    <a:pt x="176" y="1178"/>
                    <a:pt x="226" y="1229"/>
                  </a:cubicBezTo>
                  <a:lnTo>
                    <a:pt x="978" y="627"/>
                  </a:lnTo>
                  <a:cubicBezTo>
                    <a:pt x="978" y="602"/>
                    <a:pt x="1003" y="577"/>
                    <a:pt x="1003" y="552"/>
                  </a:cubicBezTo>
                  <a:cubicBezTo>
                    <a:pt x="1003" y="527"/>
                    <a:pt x="978" y="502"/>
                    <a:pt x="952" y="502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499525" y="824575"/>
              <a:ext cx="51400" cy="42000"/>
            </a:xfrm>
            <a:custGeom>
              <a:avLst/>
              <a:gdLst/>
              <a:ahLst/>
              <a:cxnLst/>
              <a:rect l="l" t="t" r="r" b="b"/>
              <a:pathLst>
                <a:path w="2056" h="1680" extrusionOk="0">
                  <a:moveTo>
                    <a:pt x="1980" y="1"/>
                  </a:moveTo>
                  <a:cubicBezTo>
                    <a:pt x="1955" y="1"/>
                    <a:pt x="1930" y="1"/>
                    <a:pt x="1930" y="26"/>
                  </a:cubicBezTo>
                  <a:lnTo>
                    <a:pt x="25" y="1129"/>
                  </a:lnTo>
                  <a:cubicBezTo>
                    <a:pt x="0" y="1154"/>
                    <a:pt x="0" y="1179"/>
                    <a:pt x="0" y="1204"/>
                  </a:cubicBezTo>
                  <a:cubicBezTo>
                    <a:pt x="0" y="1229"/>
                    <a:pt x="0" y="1254"/>
                    <a:pt x="25" y="1279"/>
                  </a:cubicBezTo>
                  <a:lnTo>
                    <a:pt x="652" y="1680"/>
                  </a:lnTo>
                  <a:cubicBezTo>
                    <a:pt x="702" y="1630"/>
                    <a:pt x="752" y="1605"/>
                    <a:pt x="802" y="1555"/>
                  </a:cubicBezTo>
                  <a:lnTo>
                    <a:pt x="226" y="1204"/>
                  </a:lnTo>
                  <a:lnTo>
                    <a:pt x="2005" y="151"/>
                  </a:lnTo>
                  <a:cubicBezTo>
                    <a:pt x="2055" y="126"/>
                    <a:pt x="2055" y="76"/>
                    <a:pt x="2030" y="51"/>
                  </a:cubicBezTo>
                  <a:cubicBezTo>
                    <a:pt x="2030" y="26"/>
                    <a:pt x="2005" y="1"/>
                    <a:pt x="1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2488875" y="823950"/>
              <a:ext cx="73325" cy="250025"/>
            </a:xfrm>
            <a:custGeom>
              <a:avLst/>
              <a:gdLst/>
              <a:ahLst/>
              <a:cxnLst/>
              <a:rect l="l" t="t" r="r" b="b"/>
              <a:pathLst>
                <a:path w="2933" h="10001" extrusionOk="0">
                  <a:moveTo>
                    <a:pt x="2281" y="226"/>
                  </a:moveTo>
                  <a:lnTo>
                    <a:pt x="2707" y="9775"/>
                  </a:lnTo>
                  <a:lnTo>
                    <a:pt x="251" y="9775"/>
                  </a:lnTo>
                  <a:lnTo>
                    <a:pt x="652" y="226"/>
                  </a:lnTo>
                  <a:close/>
                  <a:moveTo>
                    <a:pt x="551" y="1"/>
                  </a:moveTo>
                  <a:cubicBezTo>
                    <a:pt x="476" y="1"/>
                    <a:pt x="426" y="51"/>
                    <a:pt x="426" y="101"/>
                  </a:cubicBezTo>
                  <a:lnTo>
                    <a:pt x="0" y="9875"/>
                  </a:lnTo>
                  <a:cubicBezTo>
                    <a:pt x="0" y="9901"/>
                    <a:pt x="25" y="9951"/>
                    <a:pt x="25" y="9976"/>
                  </a:cubicBezTo>
                  <a:cubicBezTo>
                    <a:pt x="50" y="9976"/>
                    <a:pt x="75" y="10001"/>
                    <a:pt x="125" y="10001"/>
                  </a:cubicBezTo>
                  <a:lnTo>
                    <a:pt x="2832" y="10001"/>
                  </a:lnTo>
                  <a:cubicBezTo>
                    <a:pt x="2857" y="10001"/>
                    <a:pt x="2882" y="9976"/>
                    <a:pt x="2907" y="9976"/>
                  </a:cubicBezTo>
                  <a:cubicBezTo>
                    <a:pt x="2932" y="9951"/>
                    <a:pt x="2932" y="9901"/>
                    <a:pt x="2932" y="9875"/>
                  </a:cubicBezTo>
                  <a:lnTo>
                    <a:pt x="2506" y="101"/>
                  </a:lnTo>
                  <a:cubicBezTo>
                    <a:pt x="2506" y="51"/>
                    <a:pt x="2456" y="1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2473825" y="1066450"/>
              <a:ext cx="115950" cy="31350"/>
            </a:xfrm>
            <a:custGeom>
              <a:avLst/>
              <a:gdLst/>
              <a:ahLst/>
              <a:cxnLst/>
              <a:rect l="l" t="t" r="r" b="b"/>
              <a:pathLst>
                <a:path w="4638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4637" y="1253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507650" y="1202400"/>
              <a:ext cx="48275" cy="114700"/>
            </a:xfrm>
            <a:custGeom>
              <a:avLst/>
              <a:gdLst/>
              <a:ahLst/>
              <a:cxnLst/>
              <a:rect l="l" t="t" r="r" b="b"/>
              <a:pathLst>
                <a:path w="1931" h="4588" extrusionOk="0">
                  <a:moveTo>
                    <a:pt x="1" y="1"/>
                  </a:moveTo>
                  <a:lnTo>
                    <a:pt x="1" y="4587"/>
                  </a:lnTo>
                  <a:lnTo>
                    <a:pt x="1931" y="4587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507650" y="1202400"/>
              <a:ext cx="48275" cy="61425"/>
            </a:xfrm>
            <a:custGeom>
              <a:avLst/>
              <a:gdLst/>
              <a:ahLst/>
              <a:cxnLst/>
              <a:rect l="l" t="t" r="r" b="b"/>
              <a:pathLst>
                <a:path w="1931" h="2457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524575" y="1412925"/>
              <a:ext cx="10050" cy="349650"/>
            </a:xfrm>
            <a:custGeom>
              <a:avLst/>
              <a:gdLst/>
              <a:ahLst/>
              <a:cxnLst/>
              <a:rect l="l" t="t" r="r" b="b"/>
              <a:pathLst>
                <a:path w="402" h="13986" extrusionOk="0">
                  <a:moveTo>
                    <a:pt x="1" y="1"/>
                  </a:moveTo>
                  <a:lnTo>
                    <a:pt x="1" y="13986"/>
                  </a:lnTo>
                  <a:lnTo>
                    <a:pt x="402" y="1398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2509550" y="1901650"/>
              <a:ext cx="40125" cy="39500"/>
            </a:xfrm>
            <a:custGeom>
              <a:avLst/>
              <a:gdLst/>
              <a:ahLst/>
              <a:cxnLst/>
              <a:rect l="l" t="t" r="r" b="b"/>
              <a:pathLst>
                <a:path w="1605" h="1580" extrusionOk="0">
                  <a:moveTo>
                    <a:pt x="577" y="1"/>
                  </a:moveTo>
                  <a:lnTo>
                    <a:pt x="0" y="577"/>
                  </a:lnTo>
                  <a:lnTo>
                    <a:pt x="802" y="1580"/>
                  </a:lnTo>
                  <a:lnTo>
                    <a:pt x="1604" y="57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2517050" y="1904150"/>
              <a:ext cx="25100" cy="8175"/>
            </a:xfrm>
            <a:custGeom>
              <a:avLst/>
              <a:gdLst/>
              <a:ahLst/>
              <a:cxnLst/>
              <a:rect l="l" t="t" r="r" b="b"/>
              <a:pathLst>
                <a:path w="1004" h="327" extrusionOk="0">
                  <a:moveTo>
                    <a:pt x="327" y="1"/>
                  </a:moveTo>
                  <a:lnTo>
                    <a:pt x="1" y="327"/>
                  </a:lnTo>
                  <a:lnTo>
                    <a:pt x="1003" y="32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2513925" y="1916075"/>
              <a:ext cx="31350" cy="20700"/>
            </a:xfrm>
            <a:custGeom>
              <a:avLst/>
              <a:gdLst/>
              <a:ahLst/>
              <a:cxnLst/>
              <a:rect l="l" t="t" r="r" b="b"/>
              <a:pathLst>
                <a:path w="1254" h="828" extrusionOk="0">
                  <a:moveTo>
                    <a:pt x="1" y="0"/>
                  </a:moveTo>
                  <a:lnTo>
                    <a:pt x="627" y="82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2503900" y="17450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26"/>
                    <a:pt x="402" y="927"/>
                    <a:pt x="903" y="927"/>
                  </a:cubicBezTo>
                  <a:lnTo>
                    <a:pt x="2056" y="927"/>
                  </a:lnTo>
                  <a:cubicBezTo>
                    <a:pt x="2056" y="426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2524575" y="174815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0"/>
                    <a:pt x="327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512675" y="17594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2503900" y="1768200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2524575" y="1771325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2512675" y="1782600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26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2503900" y="1791375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2524575" y="1793875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2"/>
                  </a:lnTo>
                  <a:lnTo>
                    <a:pt x="903" y="252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2512675" y="1805175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0" y="0"/>
                  </a:moveTo>
                  <a:cubicBezTo>
                    <a:pt x="151" y="150"/>
                    <a:pt x="351" y="251"/>
                    <a:pt x="552" y="251"/>
                  </a:cubicBezTo>
                  <a:lnTo>
                    <a:pt x="878" y="251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2503900" y="1813925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507025" y="1817075"/>
              <a:ext cx="40125" cy="6275"/>
            </a:xfrm>
            <a:custGeom>
              <a:avLst/>
              <a:gdLst/>
              <a:ahLst/>
              <a:cxnLst/>
              <a:rect l="l" t="t" r="r" b="b"/>
              <a:pathLst>
                <a:path w="1605" h="251" extrusionOk="0">
                  <a:moveTo>
                    <a:pt x="1" y="0"/>
                  </a:moveTo>
                  <a:cubicBezTo>
                    <a:pt x="1" y="75"/>
                    <a:pt x="26" y="176"/>
                    <a:pt x="76" y="251"/>
                  </a:cubicBezTo>
                  <a:lnTo>
                    <a:pt x="1605" y="251"/>
                  </a:lnTo>
                  <a:cubicBezTo>
                    <a:pt x="1455" y="100"/>
                    <a:pt x="1254" y="0"/>
                    <a:pt x="1029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2512675" y="1828350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2503900" y="18371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524575" y="184025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512675" y="18515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503900" y="1860300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524575" y="1862800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2512675" y="187472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25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503900" y="1882850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524575" y="188600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0"/>
                    <a:pt x="552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512675" y="189727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507650" y="1414800"/>
              <a:ext cx="48275" cy="114075"/>
            </a:xfrm>
            <a:custGeom>
              <a:avLst/>
              <a:gdLst/>
              <a:ahLst/>
              <a:cxnLst/>
              <a:rect l="l" t="t" r="r" b="b"/>
              <a:pathLst>
                <a:path w="1931" h="4563" extrusionOk="0">
                  <a:moveTo>
                    <a:pt x="1" y="1"/>
                  </a:moveTo>
                  <a:lnTo>
                    <a:pt x="1" y="4562"/>
                  </a:lnTo>
                  <a:lnTo>
                    <a:pt x="1931" y="4562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2507650" y="1414800"/>
              <a:ext cx="48275" cy="61450"/>
            </a:xfrm>
            <a:custGeom>
              <a:avLst/>
              <a:gdLst/>
              <a:ahLst/>
              <a:cxnLst/>
              <a:rect l="l" t="t" r="r" b="b"/>
              <a:pathLst>
                <a:path w="1931" h="2458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492005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0" y="1"/>
                  </a:move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490750" y="1297025"/>
              <a:ext cx="82100" cy="149150"/>
            </a:xfrm>
            <a:custGeom>
              <a:avLst/>
              <a:gdLst/>
              <a:ahLst/>
              <a:cxnLst/>
              <a:rect l="l" t="t" r="r" b="b"/>
              <a:pathLst>
                <a:path w="3284" h="5966" extrusionOk="0">
                  <a:moveTo>
                    <a:pt x="1654" y="0"/>
                  </a:moveTo>
                  <a:cubicBezTo>
                    <a:pt x="727" y="0"/>
                    <a:pt x="0" y="752"/>
                    <a:pt x="0" y="1654"/>
                  </a:cubicBezTo>
                  <a:lnTo>
                    <a:pt x="0" y="4311"/>
                  </a:lnTo>
                  <a:cubicBezTo>
                    <a:pt x="0" y="5238"/>
                    <a:pt x="727" y="5965"/>
                    <a:pt x="1654" y="5965"/>
                  </a:cubicBezTo>
                  <a:cubicBezTo>
                    <a:pt x="2557" y="5965"/>
                    <a:pt x="3284" y="5238"/>
                    <a:pt x="3284" y="4311"/>
                  </a:cubicBezTo>
                  <a:lnTo>
                    <a:pt x="3284" y="1654"/>
                  </a:lnTo>
                  <a:cubicBezTo>
                    <a:pt x="3284" y="752"/>
                    <a:pt x="2557" y="0"/>
                    <a:pt x="1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2493250" y="1310175"/>
              <a:ext cx="74600" cy="132850"/>
            </a:xfrm>
            <a:custGeom>
              <a:avLst/>
              <a:gdLst/>
              <a:ahLst/>
              <a:cxnLst/>
              <a:rect l="l" t="t" r="r" b="b"/>
              <a:pathLst>
                <a:path w="2984" h="5314" extrusionOk="0">
                  <a:moveTo>
                    <a:pt x="502" y="0"/>
                  </a:moveTo>
                  <a:lnTo>
                    <a:pt x="502" y="0"/>
                  </a:lnTo>
                  <a:cubicBezTo>
                    <a:pt x="201" y="276"/>
                    <a:pt x="1" y="677"/>
                    <a:pt x="1" y="1128"/>
                  </a:cubicBezTo>
                  <a:lnTo>
                    <a:pt x="1" y="3785"/>
                  </a:lnTo>
                  <a:cubicBezTo>
                    <a:pt x="1" y="4637"/>
                    <a:pt x="702" y="5314"/>
                    <a:pt x="1529" y="5314"/>
                  </a:cubicBezTo>
                  <a:cubicBezTo>
                    <a:pt x="2206" y="5314"/>
                    <a:pt x="2783" y="4888"/>
                    <a:pt x="2983" y="4286"/>
                  </a:cubicBezTo>
                  <a:lnTo>
                    <a:pt x="2983" y="4286"/>
                  </a:lnTo>
                  <a:cubicBezTo>
                    <a:pt x="2707" y="4537"/>
                    <a:pt x="2356" y="4687"/>
                    <a:pt x="1955" y="4687"/>
                  </a:cubicBezTo>
                  <a:cubicBezTo>
                    <a:pt x="1103" y="4687"/>
                    <a:pt x="427" y="4010"/>
                    <a:pt x="427" y="3158"/>
                  </a:cubicBezTo>
                  <a:lnTo>
                    <a:pt x="427" y="502"/>
                  </a:lnTo>
                  <a:cubicBezTo>
                    <a:pt x="427" y="326"/>
                    <a:pt x="452" y="151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2490750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2156" y="1"/>
                  </a:moveTo>
                  <a:lnTo>
                    <a:pt x="2156" y="2457"/>
                  </a:lnTo>
                  <a:lnTo>
                    <a:pt x="0" y="2457"/>
                  </a:ln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510175" y="1305150"/>
              <a:ext cx="43875" cy="33250"/>
            </a:xfrm>
            <a:custGeom>
              <a:avLst/>
              <a:gdLst/>
              <a:ahLst/>
              <a:cxnLst/>
              <a:rect l="l" t="t" r="r" b="b"/>
              <a:pathLst>
                <a:path w="1755" h="1330" extrusionOk="0">
                  <a:moveTo>
                    <a:pt x="877" y="1"/>
                  </a:moveTo>
                  <a:cubicBezTo>
                    <a:pt x="376" y="1"/>
                    <a:pt x="0" y="302"/>
                    <a:pt x="0" y="678"/>
                  </a:cubicBezTo>
                  <a:cubicBezTo>
                    <a:pt x="0" y="1029"/>
                    <a:pt x="376" y="1329"/>
                    <a:pt x="877" y="1329"/>
                  </a:cubicBezTo>
                  <a:cubicBezTo>
                    <a:pt x="1354" y="1329"/>
                    <a:pt x="1755" y="1029"/>
                    <a:pt x="1755" y="678"/>
                  </a:cubicBezTo>
                  <a:cubicBezTo>
                    <a:pt x="1755" y="302"/>
                    <a:pt x="1354" y="1"/>
                    <a:pt x="877" y="1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503275" y="1142875"/>
              <a:ext cx="13175" cy="42000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527" y="1680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96" name="Picture 2" descr="logo Hidromira - copia2">
            <a:extLst>
              <a:ext uri="{FF2B5EF4-FFF2-40B4-BE49-F238E27FC236}">
                <a16:creationId xmlns:a16="http://schemas.microsoft.com/office/drawing/2014/main" id="{C28CEBCF-6A7B-4974-88FB-DD2D0FB6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87" y="4171613"/>
            <a:ext cx="827791" cy="7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fectura del Carchi">
            <a:extLst>
              <a:ext uri="{FF2B5EF4-FFF2-40B4-BE49-F238E27FC236}">
                <a16:creationId xmlns:a16="http://schemas.microsoft.com/office/drawing/2014/main" id="{9FCC33DD-6DCB-44F0-8998-F0E2F453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2" y="4157220"/>
            <a:ext cx="1817405" cy="7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939216" y="27644"/>
            <a:ext cx="7971238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5400" dirty="0"/>
              <a:t>DEUDA EPA</a:t>
            </a:r>
            <a:endParaRPr sz="4000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9C502B88-773C-4616-A0B5-3251F2EDE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67181"/>
              </p:ext>
            </p:extLst>
          </p:nvPr>
        </p:nvGraphicFramePr>
        <p:xfrm>
          <a:off x="489487" y="1277618"/>
          <a:ext cx="5879026" cy="336619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1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tx1"/>
                          </a:solidFill>
                          <a:effectLst/>
                        </a:rPr>
                        <a:t>TARIFA ANUAL</a:t>
                      </a:r>
                      <a:endParaRPr lang="es-EC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tx1"/>
                          </a:solidFill>
                          <a:effectLst/>
                        </a:rPr>
                        <a:t>INTERÉS POR MORA</a:t>
                      </a:r>
                      <a:endParaRPr lang="es-EC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2016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1.631,72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>
                          <a:solidFill>
                            <a:schemeClr val="accent5"/>
                          </a:solidFill>
                          <a:effectLst/>
                        </a:rPr>
                        <a:t>468,04</a:t>
                      </a:r>
                      <a:endParaRPr lang="es-EC" sz="1800" kern="5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2017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9.096,26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1.806,03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2018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13.907,38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1.588,91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2019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>
                          <a:solidFill>
                            <a:schemeClr val="accent5"/>
                          </a:solidFill>
                          <a:effectLst/>
                        </a:rPr>
                        <a:t>13.907,38</a:t>
                      </a:r>
                      <a:endParaRPr lang="es-EC" sz="1800" kern="5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278,69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2020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>
                          <a:solidFill>
                            <a:schemeClr val="accent5"/>
                          </a:solidFill>
                          <a:effectLst/>
                        </a:rPr>
                        <a:t>13.945,48</a:t>
                      </a:r>
                      <a:endParaRPr lang="es-EC" sz="1800" kern="5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0.00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2021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>
                          <a:solidFill>
                            <a:schemeClr val="accent5"/>
                          </a:solidFill>
                          <a:effectLst/>
                        </a:rPr>
                        <a:t>13.907.38</a:t>
                      </a:r>
                      <a:endParaRPr lang="es-EC" sz="1800" kern="5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0.00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accent5"/>
                          </a:solidFill>
                          <a:effectLst/>
                        </a:rPr>
                        <a:t>TOTAL</a:t>
                      </a:r>
                      <a:endParaRPr lang="es-EC" sz="18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chemeClr val="accent5"/>
                          </a:solidFill>
                          <a:effectLst/>
                        </a:rPr>
                        <a:t>66.357.50</a:t>
                      </a:r>
                      <a:endParaRPr lang="es-EC" sz="1800" b="1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chemeClr val="accent5"/>
                          </a:solidFill>
                          <a:effectLst/>
                        </a:rPr>
                        <a:t>4.141,56</a:t>
                      </a:r>
                      <a:endParaRPr lang="es-EC" sz="1800" b="1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6 Imagen" descr="Empresa Pública del Agua | Ecuador - Guía Oficial de Trámites y Servicios">
            <a:extLst>
              <a:ext uri="{FF2B5EF4-FFF2-40B4-BE49-F238E27FC236}">
                <a16:creationId xmlns:a16="http://schemas.microsoft.com/office/drawing/2014/main" id="{5A7C979A-B390-40DA-BA3B-A7788AB738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36" y="122695"/>
            <a:ext cx="1133566" cy="95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50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638133" y="-133217"/>
            <a:ext cx="7971238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600" dirty="0"/>
              <a:t>DEVOLUCIÓN IVA 2011</a:t>
            </a:r>
            <a:endParaRPr lang="es-EC" sz="2778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CCB93AF7-C88B-472C-804A-10C4EC0E5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12255"/>
              </p:ext>
            </p:extLst>
          </p:nvPr>
        </p:nvGraphicFramePr>
        <p:xfrm>
          <a:off x="109728" y="857012"/>
          <a:ext cx="6674770" cy="34294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17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kern="0" dirty="0">
                          <a:solidFill>
                            <a:schemeClr val="tx1"/>
                          </a:solidFill>
                          <a:effectLst/>
                        </a:rPr>
                        <a:t>FECHA DE RESOLUCIÓN DEL SRI</a:t>
                      </a:r>
                      <a:endParaRPr lang="es-EC" sz="13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kern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solidFill>
                            <a:schemeClr val="tx1"/>
                          </a:solidFill>
                          <a:effectLst/>
                        </a:rPr>
                        <a:t>DOCUMENTO</a:t>
                      </a:r>
                      <a:endParaRPr lang="es-EC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kern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solidFill>
                            <a:schemeClr val="tx1"/>
                          </a:solidFill>
                          <a:effectLst/>
                        </a:rPr>
                        <a:t>PERÍODO</a:t>
                      </a:r>
                      <a:endParaRPr lang="es-EC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kern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solidFill>
                            <a:schemeClr val="tx1"/>
                          </a:solidFill>
                          <a:effectLst/>
                        </a:rPr>
                        <a:t>MONTO (USD)</a:t>
                      </a:r>
                      <a:endParaRPr lang="es-EC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26/09/11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RESOLUCIÓN No.104012011RDEV000729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MARZO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8,314.45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31/05/12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RESOLUCIÓN No.104012012RDEV000361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MAYO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689.32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06/09/11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NAC-DNFRDVB11-34800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JULIO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39,305.11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04/10/11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NAC-DNFRDVB11-64418 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AGOSTO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108,116.14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15/11/11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NAC-DNFRDVB11-73400 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SEPTIEMBRE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299.90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29/11/11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NAC-DNFRDVB11-74885 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OCTUBRE 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8,500.64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04/01/12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NAC-DNFRDVB12-00802 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NOVIEMBRE2011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accent5"/>
                          </a:solidFill>
                          <a:effectLst/>
                        </a:rPr>
                        <a:t>101.11</a:t>
                      </a:r>
                      <a:endParaRPr lang="es-EC" sz="1400" kern="5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5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5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2400" kern="50" dirty="0"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2400" kern="50" dirty="0"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solidFill>
                            <a:schemeClr val="tx1"/>
                          </a:solidFill>
                          <a:effectLst/>
                        </a:rPr>
                        <a:t>165,326.67</a:t>
                      </a:r>
                      <a:endParaRPr lang="es-EC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8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51"/>
          <p:cNvSpPr txBox="1">
            <a:spLocks noGrp="1"/>
          </p:cNvSpPr>
          <p:nvPr>
            <p:ph type="title"/>
          </p:nvPr>
        </p:nvSpPr>
        <p:spPr>
          <a:xfrm>
            <a:off x="-475324" y="267628"/>
            <a:ext cx="7704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PROCESOS LEGALES</a:t>
            </a:r>
            <a:endParaRPr dirty="0"/>
          </a:p>
        </p:txBody>
      </p:sp>
      <p:sp>
        <p:nvSpPr>
          <p:cNvPr id="2039" name="Google Shape;2039;p51"/>
          <p:cNvSpPr/>
          <p:nvPr/>
        </p:nvSpPr>
        <p:spPr>
          <a:xfrm rot="-9899965">
            <a:off x="4819824" y="2025922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0" name="Google Shape;2040;p51"/>
          <p:cNvSpPr/>
          <p:nvPr/>
        </p:nvSpPr>
        <p:spPr>
          <a:xfrm rot="-1955897">
            <a:off x="1044429" y="2079585"/>
            <a:ext cx="163817" cy="16377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3 Marcador de contenido" descr="C:\Users\USER\AppData\Local\Temp\~EPD79.JPG">
            <a:extLst>
              <a:ext uri="{FF2B5EF4-FFF2-40B4-BE49-F238E27FC236}">
                <a16:creationId xmlns:a16="http://schemas.microsoft.com/office/drawing/2014/main" id="{4CE30200-1CB1-4D76-8CDD-B2D2CE86AC1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60" y="1348828"/>
            <a:ext cx="2205374" cy="2654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CBE8E4-D4A4-4648-AD56-D0BC2C30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3" y="1348828"/>
            <a:ext cx="2726278" cy="271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-447783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6887267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5131886" y="2422463"/>
            <a:ext cx="1726114" cy="2281953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113090" y="2571750"/>
            <a:ext cx="2669872" cy="2132670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Google Shape;2038;p51">
            <a:extLst>
              <a:ext uri="{FF2B5EF4-FFF2-40B4-BE49-F238E27FC236}">
                <a16:creationId xmlns:a16="http://schemas.microsoft.com/office/drawing/2014/main" id="{9FFE0E2F-552E-44BC-B86E-9C5987F3F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1288" y="3189485"/>
            <a:ext cx="7704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/>
              <a:t>GRACIAS</a:t>
            </a:r>
            <a:endParaRPr sz="4000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9F88140C-BB7D-41A9-988E-9AF3077A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5" y="215728"/>
            <a:ext cx="3156947" cy="30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42D595-17D6-44DA-9822-78482CF0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04" y="207320"/>
            <a:ext cx="1928244" cy="28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-384854" y="1369014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3908374" y="923440"/>
            <a:ext cx="3183803" cy="3592804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A819DAE-8F01-4237-8BAA-4EC9C16E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1" y="410670"/>
            <a:ext cx="3636743" cy="323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-447783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6887267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5326912" y="1967689"/>
            <a:ext cx="1512740" cy="2611192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47572" y="2778153"/>
            <a:ext cx="2184071" cy="1785172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C31AD99-1A9F-4E62-B465-BCDDEE5E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0" y="1192319"/>
            <a:ext cx="6046512" cy="261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1" y="-32024"/>
            <a:ext cx="7020871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200" dirty="0"/>
              <a:t>Rehabilitación y Operación Central Hidroeléctrica Mira</a:t>
            </a:r>
            <a:endParaRPr sz="99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00" name="4 Imagen">
            <a:extLst>
              <a:ext uri="{FF2B5EF4-FFF2-40B4-BE49-F238E27FC236}">
                <a16:creationId xmlns:a16="http://schemas.microsoft.com/office/drawing/2014/main" id="{1763DBA1-51C0-49D9-B787-A18550D147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2" y="1592873"/>
            <a:ext cx="4477215" cy="27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2" name="Google Shape;906;p35">
            <a:extLst>
              <a:ext uri="{FF2B5EF4-FFF2-40B4-BE49-F238E27FC236}">
                <a16:creationId xmlns:a16="http://schemas.microsoft.com/office/drawing/2014/main" id="{318EAFEE-EF5C-4E8C-88EE-76A5D183FB9B}"/>
              </a:ext>
            </a:extLst>
          </p:cNvPr>
          <p:cNvSpPr txBox="1"/>
          <p:nvPr/>
        </p:nvSpPr>
        <p:spPr>
          <a:xfrm>
            <a:off x="4761120" y="2330902"/>
            <a:ext cx="2096880" cy="7905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EC" sz="1800" b="1" dirty="0">
                <a:solidFill>
                  <a:schemeClr val="tx1"/>
                </a:solidFill>
              </a:rPr>
              <a:t>PEGASUS CONSORTIUM</a:t>
            </a:r>
          </a:p>
        </p:txBody>
      </p:sp>
      <p:sp>
        <p:nvSpPr>
          <p:cNvPr id="305" name="Google Shape;909;p35">
            <a:extLst>
              <a:ext uri="{FF2B5EF4-FFF2-40B4-BE49-F238E27FC236}">
                <a16:creationId xmlns:a16="http://schemas.microsoft.com/office/drawing/2014/main" id="{BB11686E-E901-4F9D-8298-51ED69F2CE20}"/>
              </a:ext>
            </a:extLst>
          </p:cNvPr>
          <p:cNvSpPr txBox="1"/>
          <p:nvPr/>
        </p:nvSpPr>
        <p:spPr>
          <a:xfrm>
            <a:off x="4761120" y="3262227"/>
            <a:ext cx="2096880" cy="614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EC" sz="1800" b="1" dirty="0">
                <a:solidFill>
                  <a:schemeClr val="tx1"/>
                </a:solidFill>
              </a:rPr>
              <a:t>CBS ING S.A.</a:t>
            </a:r>
          </a:p>
        </p:txBody>
      </p:sp>
      <p:sp>
        <p:nvSpPr>
          <p:cNvPr id="308" name="Google Shape;912;p35">
            <a:extLst>
              <a:ext uri="{FF2B5EF4-FFF2-40B4-BE49-F238E27FC236}">
                <a16:creationId xmlns:a16="http://schemas.microsoft.com/office/drawing/2014/main" id="{C54816C0-5075-4B64-84BF-285A8DD48E50}"/>
              </a:ext>
            </a:extLst>
          </p:cNvPr>
          <p:cNvSpPr txBox="1"/>
          <p:nvPr/>
        </p:nvSpPr>
        <p:spPr>
          <a:xfrm>
            <a:off x="4761120" y="1399579"/>
            <a:ext cx="2096880" cy="6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EC" sz="1800" b="1" dirty="0">
                <a:solidFill>
                  <a:schemeClr val="tx1"/>
                </a:solidFill>
              </a:rPr>
              <a:t>GREENEREC S.A</a:t>
            </a:r>
            <a:r>
              <a:rPr lang="es-EC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1" name="Google Shape;915;p35">
            <a:extLst>
              <a:ext uri="{FF2B5EF4-FFF2-40B4-BE49-F238E27FC236}">
                <a16:creationId xmlns:a16="http://schemas.microsoft.com/office/drawing/2014/main" id="{F17EB886-F908-4243-A625-CCD01D335731}"/>
              </a:ext>
            </a:extLst>
          </p:cNvPr>
          <p:cNvSpPr txBox="1"/>
          <p:nvPr/>
        </p:nvSpPr>
        <p:spPr>
          <a:xfrm>
            <a:off x="4761120" y="4185751"/>
            <a:ext cx="2096880" cy="61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s-EC" sz="1800" b="1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s-EC" sz="1800" b="1" dirty="0">
                <a:solidFill>
                  <a:schemeClr val="tx1"/>
                </a:solidFill>
              </a:rPr>
              <a:t>PATE C.A.</a:t>
            </a:r>
          </a:p>
          <a:p>
            <a:pPr algn="ctr">
              <a:buClr>
                <a:schemeClr val="dk1"/>
              </a:buClr>
              <a:buSzPts val="1100"/>
            </a:pP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58F9720-3FBA-4A9F-B1F1-6A896A00015C}"/>
              </a:ext>
            </a:extLst>
          </p:cNvPr>
          <p:cNvSpPr/>
          <p:nvPr/>
        </p:nvSpPr>
        <p:spPr>
          <a:xfrm>
            <a:off x="4572552" y="2275461"/>
            <a:ext cx="2148396" cy="90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556619" y="-125900"/>
            <a:ext cx="7971238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200" b="1" dirty="0"/>
              <a:t>Mantenimiento Central</a:t>
            </a:r>
            <a:endParaRPr sz="99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2" name="Google Shape;906;p35">
            <a:extLst>
              <a:ext uri="{FF2B5EF4-FFF2-40B4-BE49-F238E27FC236}">
                <a16:creationId xmlns:a16="http://schemas.microsoft.com/office/drawing/2014/main" id="{318EAFEE-EF5C-4E8C-88EE-76A5D183FB9B}"/>
              </a:ext>
            </a:extLst>
          </p:cNvPr>
          <p:cNvSpPr txBox="1"/>
          <p:nvPr/>
        </p:nvSpPr>
        <p:spPr>
          <a:xfrm>
            <a:off x="4222712" y="2070355"/>
            <a:ext cx="2587534" cy="622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1800" b="1" dirty="0">
                <a:solidFill>
                  <a:schemeClr val="tx1"/>
                </a:solidFill>
              </a:rPr>
              <a:t>TANQUE DE CARGA</a:t>
            </a:r>
          </a:p>
        </p:txBody>
      </p:sp>
      <p:sp>
        <p:nvSpPr>
          <p:cNvPr id="305" name="Google Shape;909;p35">
            <a:extLst>
              <a:ext uri="{FF2B5EF4-FFF2-40B4-BE49-F238E27FC236}">
                <a16:creationId xmlns:a16="http://schemas.microsoft.com/office/drawing/2014/main" id="{BB11686E-E901-4F9D-8298-51ED69F2CE20}"/>
              </a:ext>
            </a:extLst>
          </p:cNvPr>
          <p:cNvSpPr txBox="1"/>
          <p:nvPr/>
        </p:nvSpPr>
        <p:spPr>
          <a:xfrm>
            <a:off x="4222712" y="3001679"/>
            <a:ext cx="2587534" cy="614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s-EC" sz="1800" b="1" dirty="0">
              <a:solidFill>
                <a:schemeClr val="tx1"/>
              </a:solidFill>
            </a:endParaRPr>
          </a:p>
          <a:p>
            <a:r>
              <a:rPr lang="es-EC" sz="1800" b="1" dirty="0">
                <a:solidFill>
                  <a:schemeClr val="tx1"/>
                </a:solidFill>
              </a:rPr>
              <a:t>CANAL DE CONDUCCIÓN</a:t>
            </a:r>
          </a:p>
          <a:p>
            <a:pPr lvl="0" algn="l"/>
            <a:r>
              <a:rPr lang="es-EC" sz="1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8" name="Google Shape;912;p35">
            <a:extLst>
              <a:ext uri="{FF2B5EF4-FFF2-40B4-BE49-F238E27FC236}">
                <a16:creationId xmlns:a16="http://schemas.microsoft.com/office/drawing/2014/main" id="{C54816C0-5075-4B64-84BF-285A8DD48E50}"/>
              </a:ext>
            </a:extLst>
          </p:cNvPr>
          <p:cNvSpPr txBox="1"/>
          <p:nvPr/>
        </p:nvSpPr>
        <p:spPr>
          <a:xfrm>
            <a:off x="4222712" y="1139031"/>
            <a:ext cx="2587534" cy="6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1800" b="1" dirty="0">
                <a:solidFill>
                  <a:schemeClr val="tx1"/>
                </a:solidFill>
              </a:rPr>
              <a:t>CUNETAS DE CORONACIÓN</a:t>
            </a:r>
          </a:p>
        </p:txBody>
      </p:sp>
      <p:sp>
        <p:nvSpPr>
          <p:cNvPr id="311" name="Google Shape;915;p35">
            <a:extLst>
              <a:ext uri="{FF2B5EF4-FFF2-40B4-BE49-F238E27FC236}">
                <a16:creationId xmlns:a16="http://schemas.microsoft.com/office/drawing/2014/main" id="{F17EB886-F908-4243-A625-CCD01D335731}"/>
              </a:ext>
            </a:extLst>
          </p:cNvPr>
          <p:cNvSpPr txBox="1"/>
          <p:nvPr/>
        </p:nvSpPr>
        <p:spPr>
          <a:xfrm>
            <a:off x="4222712" y="3925203"/>
            <a:ext cx="2587534" cy="61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s-EC" sz="1800" b="1" dirty="0">
              <a:solidFill>
                <a:schemeClr val="tx1"/>
              </a:solidFill>
            </a:endParaRPr>
          </a:p>
          <a:p>
            <a:pPr lvl="0"/>
            <a:r>
              <a:rPr lang="es-EC" sz="1800" b="1" dirty="0">
                <a:solidFill>
                  <a:schemeClr val="tx1"/>
                </a:solidFill>
              </a:rPr>
              <a:t>BOCATOMA Y VISERA</a:t>
            </a:r>
          </a:p>
          <a:p>
            <a:pPr>
              <a:buClr>
                <a:schemeClr val="dk1"/>
              </a:buClr>
              <a:buSzPts val="1100"/>
            </a:pP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0" name="Imagen 8" descr="Una persona sentado en el pasto&#10;&#10;Descripción generada automáticamente con confianza baja">
            <a:extLst>
              <a:ext uri="{FF2B5EF4-FFF2-40B4-BE49-F238E27FC236}">
                <a16:creationId xmlns:a16="http://schemas.microsoft.com/office/drawing/2014/main" id="{3E383242-E6B3-40F0-B10F-4B6E3AC7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4" y="1050262"/>
            <a:ext cx="3376795" cy="162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 descr="Tren pasando por un bosque&#10;&#10;Descripción generada automáticamente con confianza media">
            <a:extLst>
              <a:ext uri="{FF2B5EF4-FFF2-40B4-BE49-F238E27FC236}">
                <a16:creationId xmlns:a16="http://schemas.microsoft.com/office/drawing/2014/main" id="{B13792E7-B78D-475B-9A95-E9F9EAE2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2" y="2674708"/>
            <a:ext cx="3376795" cy="219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2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556619" y="532"/>
            <a:ext cx="7971238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600" dirty="0"/>
              <a:t>Actualización de Límites</a:t>
            </a:r>
            <a:endParaRPr sz="511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28E1FFB-A045-4896-B86F-A2AE8217F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7" t="33712" r="33748" b="27918"/>
          <a:stretch/>
        </p:blipFill>
        <p:spPr bwMode="auto">
          <a:xfrm>
            <a:off x="546507" y="1140212"/>
            <a:ext cx="5764986" cy="34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3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748368" y="532"/>
            <a:ext cx="7971238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4800" dirty="0"/>
              <a:t>Título Habilitante</a:t>
            </a:r>
            <a:endParaRPr sz="883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912;p35">
            <a:extLst>
              <a:ext uri="{FF2B5EF4-FFF2-40B4-BE49-F238E27FC236}">
                <a16:creationId xmlns:a16="http://schemas.microsoft.com/office/drawing/2014/main" id="{C54816C0-5075-4B64-84BF-285A8DD48E50}"/>
              </a:ext>
            </a:extLst>
          </p:cNvPr>
          <p:cNvSpPr txBox="1"/>
          <p:nvPr/>
        </p:nvSpPr>
        <p:spPr>
          <a:xfrm>
            <a:off x="3429002" y="1377913"/>
            <a:ext cx="3272882" cy="676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PERMISO DE OPERACIÓN</a:t>
            </a:r>
          </a:p>
        </p:txBody>
      </p:sp>
      <p:pic>
        <p:nvPicPr>
          <p:cNvPr id="12" name="4 Imagen" descr="C:\Users\USER\AppData\Local\Temp\~EP3950.JPG">
            <a:extLst>
              <a:ext uri="{FF2B5EF4-FFF2-40B4-BE49-F238E27FC236}">
                <a16:creationId xmlns:a16="http://schemas.microsoft.com/office/drawing/2014/main" id="{C5B23C19-673F-40AC-9058-8295FD950B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0"/>
          <a:stretch/>
        </p:blipFill>
        <p:spPr bwMode="auto">
          <a:xfrm>
            <a:off x="367247" y="1377913"/>
            <a:ext cx="2870004" cy="294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3 Imagen" descr="Ministro de Energía participará en la XX Ecuador Oil &amp;Power | Gestión">
            <a:extLst>
              <a:ext uri="{FF2B5EF4-FFF2-40B4-BE49-F238E27FC236}">
                <a16:creationId xmlns:a16="http://schemas.microsoft.com/office/drawing/2014/main" id="{034EFAF6-6E93-4D72-A675-D9E2A9FBCED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20379"/>
          <a:stretch/>
        </p:blipFill>
        <p:spPr bwMode="auto">
          <a:xfrm>
            <a:off x="3588838" y="2413546"/>
            <a:ext cx="3091595" cy="135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97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306763" y="532"/>
            <a:ext cx="7164763" cy="137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200" dirty="0"/>
              <a:t>Gestión Administrativa y Financiera</a:t>
            </a:r>
            <a:endParaRPr sz="1831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912;p35">
            <a:extLst>
              <a:ext uri="{FF2B5EF4-FFF2-40B4-BE49-F238E27FC236}">
                <a16:creationId xmlns:a16="http://schemas.microsoft.com/office/drawing/2014/main" id="{C54816C0-5075-4B64-84BF-285A8DD48E50}"/>
              </a:ext>
            </a:extLst>
          </p:cNvPr>
          <p:cNvSpPr txBox="1"/>
          <p:nvPr/>
        </p:nvSpPr>
        <p:spPr>
          <a:xfrm>
            <a:off x="423746" y="1277618"/>
            <a:ext cx="6010508" cy="7964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3600" dirty="0">
                <a:solidFill>
                  <a:schemeClr val="tx1"/>
                </a:solidFill>
              </a:rPr>
              <a:t>7 Reuniones de Directorio</a:t>
            </a:r>
          </a:p>
        </p:txBody>
      </p:sp>
      <p:pic>
        <p:nvPicPr>
          <p:cNvPr id="8" name="4 Imagen">
            <a:extLst>
              <a:ext uri="{FF2B5EF4-FFF2-40B4-BE49-F238E27FC236}">
                <a16:creationId xmlns:a16="http://schemas.microsoft.com/office/drawing/2014/main" id="{0F6C8300-A8CF-4E1E-8920-2F12EDEF0D30}"/>
              </a:ext>
            </a:extLst>
          </p:cNvPr>
          <p:cNvPicPr/>
          <p:nvPr/>
        </p:nvPicPr>
        <p:blipFill rotWithShape="1">
          <a:blip r:embed="rId3"/>
          <a:srcRect l="20284" t="19298" r="20569" b="15439"/>
          <a:stretch/>
        </p:blipFill>
        <p:spPr bwMode="auto">
          <a:xfrm>
            <a:off x="824489" y="2352849"/>
            <a:ext cx="5546125" cy="254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46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4"/>
          <p:cNvSpPr txBox="1">
            <a:spLocks noGrp="1"/>
          </p:cNvSpPr>
          <p:nvPr>
            <p:ph type="title"/>
          </p:nvPr>
        </p:nvSpPr>
        <p:spPr>
          <a:xfrm>
            <a:off x="-738595" y="-241392"/>
            <a:ext cx="7971238" cy="1149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3200" dirty="0"/>
              <a:t>PLAN OPERATIVO ANUAL</a:t>
            </a:r>
            <a:endParaRPr sz="183100" dirty="0">
              <a:solidFill>
                <a:schemeClr val="lt2"/>
              </a:solidFill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6024926" y="333448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3" name="Google Shape;1743;p44"/>
          <p:cNvSpPr/>
          <p:nvPr/>
        </p:nvSpPr>
        <p:spPr>
          <a:xfrm>
            <a:off x="5034326" y="1177323"/>
            <a:ext cx="200621" cy="20059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B356424-305D-4847-BF3F-B1912D83E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67789"/>
              </p:ext>
            </p:extLst>
          </p:nvPr>
        </p:nvGraphicFramePr>
        <p:xfrm>
          <a:off x="133814" y="534038"/>
          <a:ext cx="6590371" cy="4739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18074">
                  <a:extLst>
                    <a:ext uri="{9D8B030D-6E8A-4147-A177-3AD203B41FA5}">
                      <a16:colId xmlns:a16="http://schemas.microsoft.com/office/drawing/2014/main" val="3055890512"/>
                    </a:ext>
                  </a:extLst>
                </a:gridCol>
                <a:gridCol w="1194799">
                  <a:extLst>
                    <a:ext uri="{9D8B030D-6E8A-4147-A177-3AD203B41FA5}">
                      <a16:colId xmlns:a16="http://schemas.microsoft.com/office/drawing/2014/main" val="286621790"/>
                    </a:ext>
                  </a:extLst>
                </a:gridCol>
                <a:gridCol w="1615099">
                  <a:extLst>
                    <a:ext uri="{9D8B030D-6E8A-4147-A177-3AD203B41FA5}">
                      <a16:colId xmlns:a16="http://schemas.microsoft.com/office/drawing/2014/main" val="1390129786"/>
                    </a:ext>
                  </a:extLst>
                </a:gridCol>
                <a:gridCol w="1278620">
                  <a:extLst>
                    <a:ext uri="{9D8B030D-6E8A-4147-A177-3AD203B41FA5}">
                      <a16:colId xmlns:a16="http://schemas.microsoft.com/office/drawing/2014/main" val="2764853661"/>
                    </a:ext>
                  </a:extLst>
                </a:gridCol>
                <a:gridCol w="1183779">
                  <a:extLst>
                    <a:ext uri="{9D8B030D-6E8A-4147-A177-3AD203B41FA5}">
                      <a16:colId xmlns:a16="http://schemas.microsoft.com/office/drawing/2014/main" val="2491590123"/>
                    </a:ext>
                  </a:extLst>
                </a:gridCol>
              </a:tblGrid>
              <a:tr h="332423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PROYECTO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COMPONENTE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ACTIVIDAD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NECESIDAD PÚBLICA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META / RESULTADO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13861"/>
                  </a:ext>
                </a:extLst>
              </a:tr>
              <a:tr h="724208">
                <a:tc rowSpan="5">
                  <a:txBody>
                    <a:bodyPr/>
                    <a:lstStyle/>
                    <a:p>
                      <a:r>
                        <a:rPr lang="es-ES" sz="1100" b="1" dirty="0">
                          <a:solidFill>
                            <a:schemeClr val="accent5"/>
                          </a:solidFill>
                        </a:rPr>
                        <a:t>HIDROMIRA CARCHI OPERATIVA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CONCRETAR LA VINCULACIÓN DE UN INVERSIONISTA PARA LA REHABILITACIÓN DE LA CENTRAL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CONVOCATORÍA A MANIFESTACIONES DE INTERES PARA EL SECTOR PRIVADO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OBTENER LOS RECURSOS NECESARIOS PARA LA REHABILITACIÓN DE LA CENTRAL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GENERAR UNA ALIANZA ESTRATÉGICA QUE PERMITA VOLVER A OPERAR LA CENTRAL CON UN RETORNO PARA EL GADPC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39980"/>
                  </a:ext>
                </a:extLst>
              </a:tr>
              <a:tr h="46301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PRESENTACIONES CON POSIBLES INTERESADOS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60421"/>
                  </a:ext>
                </a:extLst>
              </a:tr>
              <a:tr h="85480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GENERACIÓN DEL MARCO LEGAL CORRESPONDIENTE PARA VISUALIZAR LA ALIANZA CON UN PRIVADO PÚBLICO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759759"/>
                  </a:ext>
                </a:extLst>
              </a:tr>
              <a:tr h="72420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ATENCIÓN CENTRAL</a:t>
                      </a:r>
                    </a:p>
                  </a:txBody>
                  <a:tcPr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ACTUALIZACIÓN DE PLANOS DEL TERRENO DE LA CENTRAL EN EL MUNICIPIO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32692"/>
                  </a:ext>
                </a:extLst>
              </a:tr>
              <a:tr h="593613">
                <a:tc vMerge="1">
                  <a:txBody>
                    <a:bodyPr/>
                    <a:lstStyle/>
                    <a:p>
                      <a:endParaRPr lang="es-ES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accent5"/>
                          </a:solidFill>
                        </a:rPr>
                        <a:t>CUIDADO Y MANTENIMIENTO DE LA CENTRAL HIDROELÉTRICA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37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694947"/>
      </p:ext>
    </p:extLst>
  </p:cSld>
  <p:clrMapOvr>
    <a:masterClrMapping/>
  </p:clrMapOvr>
</p:sld>
</file>

<file path=ppt/theme/theme1.xml><?xml version="1.0" encoding="utf-8"?>
<a:theme xmlns:a="http://schemas.openxmlformats.org/drawingml/2006/main" name="Hydrogen Energy System Project Proposal by Slidesgo">
  <a:themeElements>
    <a:clrScheme name="Simple Light">
      <a:dk1>
        <a:srgbClr val="FFFEF8"/>
      </a:dk1>
      <a:lt1>
        <a:srgbClr val="84C7D1"/>
      </a:lt1>
      <a:dk2>
        <a:srgbClr val="009593"/>
      </a:dk2>
      <a:lt2>
        <a:srgbClr val="015D76"/>
      </a:lt2>
      <a:accent1>
        <a:srgbClr val="84DBDD"/>
      </a:accent1>
      <a:accent2>
        <a:srgbClr val="416EA1"/>
      </a:accent2>
      <a:accent3>
        <a:srgbClr val="8088A0"/>
      </a:accent3>
      <a:accent4>
        <a:srgbClr val="3C425A"/>
      </a:accent4>
      <a:accent5>
        <a:srgbClr val="191919"/>
      </a:accent5>
      <a:accent6>
        <a:srgbClr val="FFFFFF"/>
      </a:accent6>
      <a:hlink>
        <a:srgbClr val="015D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254</Words>
  <Application>Microsoft Office PowerPoint</Application>
  <PresentationFormat>Personalizado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Poppins Medium</vt:lpstr>
      <vt:lpstr>Bebas Neue</vt:lpstr>
      <vt:lpstr>Istok Web</vt:lpstr>
      <vt:lpstr>Fira Sans Extra Condensed</vt:lpstr>
      <vt:lpstr>Times New Roman</vt:lpstr>
      <vt:lpstr>Poppins ExtraBold</vt:lpstr>
      <vt:lpstr>Poppins</vt:lpstr>
      <vt:lpstr>Arial</vt:lpstr>
      <vt:lpstr>Hydrogen Energy System Project Proposal by Slidesgo</vt:lpstr>
      <vt:lpstr>HIDROMIRA CARCHI E.P  RENDICIÓN  DE CUENTAS 2021</vt:lpstr>
      <vt:lpstr>Presentación de PowerPoint</vt:lpstr>
      <vt:lpstr>Presentación de PowerPoint</vt:lpstr>
      <vt:lpstr>Rehabilitación y Operación Central Hidroeléctrica Mira</vt:lpstr>
      <vt:lpstr>Mantenimiento Central</vt:lpstr>
      <vt:lpstr>Actualización de Límites</vt:lpstr>
      <vt:lpstr>Título Habilitante</vt:lpstr>
      <vt:lpstr>Gestión Administrativa y Financiera</vt:lpstr>
      <vt:lpstr>PLAN OPERATIVO ANUAL</vt:lpstr>
      <vt:lpstr>DEUDA EPA</vt:lpstr>
      <vt:lpstr>DEVOLUCIÓN IVA 2011</vt:lpstr>
      <vt:lpstr>PROCESOS LEGALES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ENERGY SYSTEM PROJECT PROPOSAL</dc:title>
  <dc:creator>Lucy Benavides</dc:creator>
  <cp:lastModifiedBy>SVALENCIA</cp:lastModifiedBy>
  <cp:revision>15</cp:revision>
  <cp:lastPrinted>2022-04-27T20:31:35Z</cp:lastPrinted>
  <dcterms:modified xsi:type="dcterms:W3CDTF">2022-04-28T16:54:23Z</dcterms:modified>
</cp:coreProperties>
</file>