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3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52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ln>
              <a:noFill/>
            </a:ln>
          </c:spPr>
          <c:explosion val="25"/>
          <c:dPt>
            <c:idx val="0"/>
            <c:spPr>
              <a:ln>
                <a:noFill/>
              </a:ln>
            </c:spPr>
          </c:dPt>
          <c:dPt>
            <c:idx val="1"/>
            <c:spPr>
              <a:ln>
                <a:noFill/>
              </a:ln>
            </c:spPr>
          </c:dPt>
          <c:dPt>
            <c:idx val="2"/>
            <c:spPr>
              <a:ln>
                <a:noFill/>
              </a:ln>
            </c:spPr>
          </c:dPt>
          <c:dPt>
            <c:idx val="3"/>
            <c:spPr>
              <a:ln>
                <a:noFill/>
              </a:ln>
            </c:spPr>
          </c:dPt>
          <c:dPt>
            <c:idx val="4"/>
            <c:spPr>
              <a:ln>
                <a:noFill/>
              </a:ln>
            </c:spPr>
          </c:dPt>
          <c:dPt>
            <c:idx val="5"/>
            <c:spPr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bestFit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6"/>
                <c:pt idx="0">
                  <c:v>MIRA</c:v>
                </c:pt>
                <c:pt idx="1">
                  <c:v>TULCAN</c:v>
                </c:pt>
                <c:pt idx="2">
                  <c:v>MONTUFAR</c:v>
                </c:pt>
                <c:pt idx="3">
                  <c:v>HUACA</c:v>
                </c:pt>
                <c:pt idx="4">
                  <c:v>BOLIVAR</c:v>
                </c:pt>
                <c:pt idx="5">
                  <c:v>ESPEJO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154</c:v>
                </c:pt>
                <c:pt idx="1">
                  <c:v>102</c:v>
                </c:pt>
                <c:pt idx="2">
                  <c:v>90</c:v>
                </c:pt>
                <c:pt idx="3">
                  <c:v>84</c:v>
                </c:pt>
                <c:pt idx="4">
                  <c:v>74</c:v>
                </c:pt>
                <c:pt idx="5">
                  <c:v>45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s-EC" sz="2000" spc="-1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s-EC" sz="1400" spc="-1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s-EC" sz="1400" spc="-1">
                <a:latin typeface="Times New Roman"/>
              </a:rPr>
              <a:t>&lt;fecha/hora&gt;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s-EC" sz="1400" spc="-1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2CCA183-5716-4610-8910-3A648C58860D}" type="slidenum">
              <a:rPr lang="es-EC" sz="1400" spc="-1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EC" sz="20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No slide master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D388223-0187-4393-9F38-D0B2009CEF16}" type="slidenum">
              <a:rPr lang="es-EC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648520"/>
            <a:ext cx="7772040" cy="10569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s-EC" sz="6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YOUR TITLE GOES HERE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683280" y="5685120"/>
            <a:ext cx="7777080" cy="1007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s-EC" sz="1339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Information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3280" y="3669120"/>
            <a:ext cx="7777080" cy="57564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Pulse para editar el formato de esquema del texto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Segundo nivel del esquema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Tercer nivel del esquema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Cuarto nivel del esquema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Quinto nivel del esquema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Sexto nivel del esquema</a:t>
            </a:r>
            <a:endParaRPr/>
          </a:p>
          <a:p>
            <a:pPr marL="343080" indent="-342720" algn="ctr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s-EC" sz="267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Route 159 UltraLight"/>
              </a:rPr>
              <a:t>Séptimo nivel del esquemaSubtitle goes here</a:t>
            </a:r>
            <a:endParaRPr/>
          </a:p>
        </p:txBody>
      </p:sp>
      <p:sp>
        <p:nvSpPr>
          <p:cNvPr id="3" name="CustomShape 4"/>
          <p:cNvSpPr/>
          <p:nvPr/>
        </p:nvSpPr>
        <p:spPr>
          <a:xfrm>
            <a:off x="4524840" y="5397120"/>
            <a:ext cx="93960" cy="1252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298040" y="5397120"/>
            <a:ext cx="93960" cy="1252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4747680" y="5397120"/>
            <a:ext cx="93960" cy="1252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520080" y="1661400"/>
            <a:ext cx="431640" cy="575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4077360" y="1661400"/>
            <a:ext cx="431640" cy="575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4634640" y="1661400"/>
            <a:ext cx="431640" cy="575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5191920" y="1661400"/>
            <a:ext cx="431640" cy="575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28/05/20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66C9DAF-4CEE-41ED-826B-B00605572905}" type="slidenum"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EC" sz="1800" spc="-1">
                <a:latin typeface="Calibri"/>
              </a:rPr>
              <a:t>Pulse para editar el formato del texto de título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3200" spc="-1">
                <a:latin typeface="Calibri"/>
              </a:rPr>
              <a:t>Pulse para editar el formato de esquema del texto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2400" spc="-1">
                <a:latin typeface="Calibri"/>
              </a:rPr>
              <a:t>Segundo nivel del esquema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000" spc="-1">
                <a:latin typeface="Calibri"/>
              </a:rPr>
              <a:t>Tercer nivel del esquema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2000" spc="-1">
                <a:latin typeface="Calibri"/>
              </a:rPr>
              <a:t>Cuarto nivel del esquema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000" spc="-1">
                <a:latin typeface="Calibri"/>
              </a:rPr>
              <a:t>Quinto nivel del esquema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000" spc="-1">
                <a:latin typeface="Calibri"/>
              </a:rPr>
              <a:t>Sexto nivel del esquema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2000" spc="-1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 Title Goes Here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Power of PowerPoint | thepopp.com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4C1334-B1D7-4ACD-95D8-8985845BE81C}" type="slidenum"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1583280" y="1028880"/>
            <a:ext cx="7165080" cy="3355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i="1" lang="es-EC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esquemaShort description goes here</a:t>
            </a:r>
            <a:endParaRPr/>
          </a:p>
        </p:txBody>
      </p:sp>
      <p:sp>
        <p:nvSpPr>
          <p:cNvPr id="87" name="CustomShape 5"/>
          <p:cNvSpPr/>
          <p:nvPr/>
        </p:nvSpPr>
        <p:spPr>
          <a:xfrm>
            <a:off x="1619280" y="932760"/>
            <a:ext cx="1620000" cy="47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C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s-EC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es-EC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es-EC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es-EC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28/05/20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C3AB370-23AE-441F-86DB-F67AC874DB5A}" type="slidenum"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5800" y="2648520"/>
            <a:ext cx="7772040" cy="1500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s-EC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 DE LA PRIORIZACIÓN </a:t>
            </a:r>
            <a:r>
              <a:rPr b="1" lang="es-EC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s-EC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PRESUPUESTO PARTICIPATIVO</a:t>
            </a:r>
            <a:r>
              <a:rPr b="1" lang="es-EC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755640" y="4365000"/>
            <a:ext cx="7777080" cy="863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C" sz="24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CANTONES TULIPÁN – HUACA – MONTUFAR – BOLÍVAR – ESPEJO - MIRA</a:t>
            </a:r>
            <a:endParaRPr/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1907640" y="188640"/>
            <a:ext cx="5711760" cy="1361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42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CONSTRUCCIÓN DE ASFALTADO EN MARISCAL SUCRE / HUACA</a:t>
            </a: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44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REVESTIMIENTO DEL CANAL HASTA LA QUEBRADA DE HUASUCUR TIMBURAY - YAMBA</a:t>
            </a:r>
            <a:endParaRPr/>
          </a:p>
        </p:txBody>
      </p:sp>
      <p:sp>
        <p:nvSpPr>
          <p:cNvPr id="345" name="CustomShape 5"/>
          <p:cNvSpPr/>
          <p:nvPr/>
        </p:nvSpPr>
        <p:spPr>
          <a:xfrm>
            <a:off x="3017160" y="177264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46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FORTALECIMIENTO DEL TURISMO</a:t>
            </a:r>
            <a:endParaRPr/>
          </a:p>
        </p:txBody>
      </p:sp>
      <p:sp>
        <p:nvSpPr>
          <p:cNvPr id="347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48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SEGURIDAD ALIMENTARIA PARA ADULTOS MAYORES Y BONOS</a:t>
            </a:r>
            <a:endParaRPr/>
          </a:p>
        </p:txBody>
      </p:sp>
      <p:sp>
        <p:nvSpPr>
          <p:cNvPr id="349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50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MANEJO DE AGUAS SERVIDAS</a:t>
            </a:r>
            <a:endParaRPr/>
          </a:p>
        </p:txBody>
      </p:sp>
      <p:sp>
        <p:nvSpPr>
          <p:cNvPr id="351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52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5" name="Picture 2" descr=""/>
          <p:cNvPicPr/>
          <p:nvPr/>
        </p:nvPicPr>
        <p:blipFill>
          <a:blip r:embed="rId6"/>
          <a:stretch/>
        </p:blipFill>
        <p:spPr>
          <a:xfrm>
            <a:off x="174240" y="2133000"/>
            <a:ext cx="2633040" cy="1656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356" name="CustomShape 15"/>
          <p:cNvSpPr/>
          <p:nvPr/>
        </p:nvSpPr>
        <p:spPr>
          <a:xfrm rot="21317400">
            <a:off x="-360" y="4148640"/>
            <a:ext cx="301932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C" sz="48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Bradley Hand ITC"/>
              </a:rPr>
              <a:t>HUACA</a:t>
            </a:r>
            <a:endParaRPr/>
          </a:p>
        </p:txBody>
      </p:sp>
    </p:spTree>
  </p:cSld>
  <p:timing>
    <p:tnLst>
      <p:par>
        <p:cTn id="358" dur="indefinite" restart="never" nodeType="tmRoot">
          <p:childTnLst>
            <p:seq>
              <p:cTn id="359" dur="indefinite" nodeType="mainSeq">
                <p:childTnLst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4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5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7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58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0680" tIns="40680" bIns="40680" anchor="ctr"/>
          <a:p>
            <a:pPr>
              <a:lnSpc>
                <a:spcPct val="90000"/>
              </a:lnSpc>
            </a:pPr>
            <a:r>
              <a:rPr lang="es-EC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CONSTRUCCION DE ASFALTADO DE LA VÍA DEL CARMELO - LA FROLIDA - CARTAGENA EL FRAILEJON Y GRUTA DE FATIMA</a:t>
            </a:r>
            <a:endParaRPr/>
          </a:p>
        </p:txBody>
      </p:sp>
      <p:sp>
        <p:nvSpPr>
          <p:cNvPr id="359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60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0680" tIns="40680" bIns="40680" anchor="ctr"/>
          <a:p>
            <a:pPr>
              <a:lnSpc>
                <a:spcPct val="90000"/>
              </a:lnSpc>
            </a:pPr>
            <a:r>
              <a:rPr lang="es-EC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 DE RIEGO SANTA MARTHA DE CHUNQUER FASE III</a:t>
            </a:r>
            <a:endParaRPr/>
          </a:p>
        </p:txBody>
      </p:sp>
      <p:sp>
        <p:nvSpPr>
          <p:cNvPr id="361" name="CustomShape 5"/>
          <p:cNvSpPr/>
          <p:nvPr/>
        </p:nvSpPr>
        <p:spPr>
          <a:xfrm>
            <a:off x="2976840" y="175032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62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0680" tIns="40680" bIns="40680" anchor="ctr"/>
          <a:p>
            <a:pPr>
              <a:lnSpc>
                <a:spcPct val="90000"/>
              </a:lnSpc>
            </a:pPr>
            <a:r>
              <a:rPr lang="es-EC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PROYECTO DE TURISMO</a:t>
            </a:r>
            <a:endParaRPr/>
          </a:p>
        </p:txBody>
      </p:sp>
      <p:sp>
        <p:nvSpPr>
          <p:cNvPr id="363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64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0680" tIns="40680" bIns="40680" anchor="ctr"/>
          <a:p>
            <a:pPr>
              <a:lnSpc>
                <a:spcPct val="90000"/>
              </a:lnSpc>
            </a:pPr>
            <a:r>
              <a:rPr lang="es-EC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APOYO A LA ALIMENTACIÓN PARA EL ADULTO MAYOR</a:t>
            </a:r>
            <a:endParaRPr/>
          </a:p>
        </p:txBody>
      </p:sp>
      <p:sp>
        <p:nvSpPr>
          <p:cNvPr id="365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66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0680" tIns="40680" bIns="40680" anchor="ctr"/>
          <a:p>
            <a:pPr>
              <a:lnSpc>
                <a:spcPct val="90000"/>
              </a:lnSpc>
            </a:pPr>
            <a:r>
              <a:rPr lang="es-EC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DE CUENCAS HIDROGRÁFICAS</a:t>
            </a:r>
            <a:endParaRPr/>
          </a:p>
        </p:txBody>
      </p:sp>
      <p:sp>
        <p:nvSpPr>
          <p:cNvPr id="367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68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1" name="Picture 4" descr=""/>
          <p:cNvPicPr/>
          <p:nvPr/>
        </p:nvPicPr>
        <p:blipFill>
          <a:blip r:embed="rId6"/>
          <a:srcRect l="30463" t="0" r="0" b="0"/>
          <a:stretch/>
        </p:blipFill>
        <p:spPr>
          <a:xfrm>
            <a:off x="765000" y="2565000"/>
            <a:ext cx="1763280" cy="12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9" dur="indefinite" restart="never" nodeType="tmRoot">
          <p:childTnLst>
            <p:seq>
              <p:cTn id="380" dur="indefinite" nodeType="mainSeq">
                <p:childTnLst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3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Picture 2" descr=""/>
          <p:cNvPicPr/>
          <p:nvPr/>
        </p:nvPicPr>
        <p:blipFill>
          <a:blip r:embed="rId1"/>
          <a:stretch/>
        </p:blipFill>
        <p:spPr>
          <a:xfrm>
            <a:off x="795960" y="1196640"/>
            <a:ext cx="7616880" cy="333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4" dur="indefinite" restart="never" nodeType="tmRoot">
          <p:childTnLst>
            <p:seq>
              <p:cTn id="39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039200" y="4372200"/>
            <a:ext cx="1371240" cy="1828440"/>
          </a:xfrm>
          <a:prstGeom prst="diamond">
            <a:avLst/>
          </a:prstGeom>
          <a:solidFill>
            <a:srgbClr val="ffff00"/>
          </a:solidFill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8899962" rev="0"/>
            </a:camera>
            <a:lightRig dir="t" rig="sof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4237920" y="1390680"/>
            <a:ext cx="1371240" cy="1828440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8899962" rev="0"/>
            </a:camera>
            <a:lightRig dir="t" rig="sof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3190320" y="2963160"/>
            <a:ext cx="1371240" cy="1828440"/>
          </a:xfrm>
          <a:prstGeom prst="diamond">
            <a:avLst/>
          </a:prstGeom>
          <a:solidFill>
            <a:srgbClr val="0070c0"/>
          </a:solidFill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8899962" rev="0"/>
            </a:camera>
            <a:lightRig dir="t" rig="sof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5185440" y="3087000"/>
            <a:ext cx="1371240" cy="182844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8899962" rev="0"/>
            </a:camera>
            <a:lightRig dir="t" rig="sof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5"/>
          <p:cNvSpPr/>
          <p:nvPr/>
        </p:nvSpPr>
        <p:spPr>
          <a:xfrm flipH="1">
            <a:off x="3308400" y="1905480"/>
            <a:ext cx="960120" cy="0"/>
          </a:xfrm>
          <a:prstGeom prst="line">
            <a:avLst/>
          </a:prstGeom>
          <a:ln>
            <a:solidFill>
              <a:srgbClr val="92d050"/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6"/>
          <p:cNvSpPr/>
          <p:nvPr/>
        </p:nvSpPr>
        <p:spPr>
          <a:xfrm flipH="1">
            <a:off x="2229840" y="4239720"/>
            <a:ext cx="960120" cy="0"/>
          </a:xfrm>
          <a:prstGeom prst="line">
            <a:avLst/>
          </a:prstGeom>
          <a:ln>
            <a:solidFill>
              <a:srgbClr val="0070c0"/>
            </a:solidFill>
            <a:round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Line 7"/>
          <p:cNvSpPr/>
          <p:nvPr/>
        </p:nvSpPr>
        <p:spPr>
          <a:xfrm flipH="1">
            <a:off x="5870880" y="3445560"/>
            <a:ext cx="960120" cy="0"/>
          </a:xfrm>
          <a:prstGeom prst="line">
            <a:avLst/>
          </a:prstGeom>
          <a:ln>
            <a:solidFill>
              <a:srgbClr val="ff0000"/>
            </a:solidFill>
            <a:round/>
            <a:head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Line 8"/>
          <p:cNvSpPr/>
          <p:nvPr/>
        </p:nvSpPr>
        <p:spPr>
          <a:xfrm flipH="1">
            <a:off x="4968720" y="5749560"/>
            <a:ext cx="960120" cy="0"/>
          </a:xfrm>
          <a:prstGeom prst="line">
            <a:avLst/>
          </a:prstGeom>
          <a:ln>
            <a:solidFill>
              <a:srgbClr val="ffff00"/>
            </a:solidFill>
            <a:round/>
            <a:head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9"/>
          <p:cNvSpPr/>
          <p:nvPr/>
        </p:nvSpPr>
        <p:spPr>
          <a:xfrm>
            <a:off x="6972840" y="3168720"/>
            <a:ext cx="1863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MESA 1.        </a:t>
            </a:r>
            <a:r>
              <a:rPr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OBRAS PÚBLICAS Y VIALIDAD</a:t>
            </a:r>
            <a:endParaRPr/>
          </a:p>
        </p:txBody>
      </p:sp>
      <p:sp>
        <p:nvSpPr>
          <p:cNvPr id="178" name="CustomShape 10"/>
          <p:cNvSpPr/>
          <p:nvPr/>
        </p:nvSpPr>
        <p:spPr>
          <a:xfrm>
            <a:off x="6041520" y="5472720"/>
            <a:ext cx="256284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MESA 2</a:t>
            </a:r>
            <a:r>
              <a:rPr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        DESARROLLO ECONÓMICO / GESTIÓN AMBIENTAL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/>
          </a:p>
        </p:txBody>
      </p:sp>
      <p:sp>
        <p:nvSpPr>
          <p:cNvPr id="179" name="CustomShape 11"/>
          <p:cNvSpPr/>
          <p:nvPr/>
        </p:nvSpPr>
        <p:spPr>
          <a:xfrm>
            <a:off x="271800" y="3904560"/>
            <a:ext cx="1863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MESA 3</a:t>
            </a:r>
            <a:r>
              <a:rPr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RECURSOS HÍDRICOS</a:t>
            </a:r>
            <a:endParaRPr/>
          </a:p>
        </p:txBody>
      </p:sp>
      <p:sp>
        <p:nvSpPr>
          <p:cNvPr id="180" name="CustomShape 12"/>
          <p:cNvSpPr/>
          <p:nvPr/>
        </p:nvSpPr>
        <p:spPr>
          <a:xfrm>
            <a:off x="1379520" y="1596960"/>
            <a:ext cx="17841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MESA 4. </a:t>
            </a:r>
            <a:r>
              <a:rPr lang="es-EC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DESARROLLO SOCIAL / JÓVENES</a:t>
            </a:r>
            <a:endParaRPr/>
          </a:p>
        </p:txBody>
      </p:sp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7917840" y="2372760"/>
            <a:ext cx="686160" cy="686160"/>
          </a:xfrm>
          <a:prstGeom prst="rect">
            <a:avLst/>
          </a:prstGeom>
          <a:ln>
            <a:noFill/>
          </a:ln>
        </p:spPr>
      </p:pic>
      <p:pic>
        <p:nvPicPr>
          <p:cNvPr id="182" name="Picture 3" descr=""/>
          <p:cNvPicPr/>
          <p:nvPr/>
        </p:nvPicPr>
        <p:blipFill>
          <a:blip r:embed="rId2"/>
          <a:stretch/>
        </p:blipFill>
        <p:spPr>
          <a:xfrm>
            <a:off x="6838560" y="4751280"/>
            <a:ext cx="636840" cy="636840"/>
          </a:xfrm>
          <a:prstGeom prst="rect">
            <a:avLst/>
          </a:prstGeom>
          <a:ln>
            <a:noFill/>
          </a:ln>
        </p:spPr>
      </p:pic>
      <p:sp>
        <p:nvSpPr>
          <p:cNvPr id="183" name="CustomShape 1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Picture 6" descr=""/>
          <p:cNvPicPr/>
          <p:nvPr/>
        </p:nvPicPr>
        <p:blipFill>
          <a:blip r:embed="rId3"/>
          <a:srcRect l="17531" t="0" r="10855" b="23284"/>
          <a:stretch/>
        </p:blipFill>
        <p:spPr>
          <a:xfrm>
            <a:off x="7582680" y="4698720"/>
            <a:ext cx="643320" cy="689040"/>
          </a:xfrm>
          <a:prstGeom prst="rect">
            <a:avLst/>
          </a:prstGeom>
          <a:ln>
            <a:noFill/>
          </a:ln>
        </p:spPr>
      </p:pic>
      <p:pic>
        <p:nvPicPr>
          <p:cNvPr id="185" name="Picture 7" descr=""/>
          <p:cNvPicPr/>
          <p:nvPr/>
        </p:nvPicPr>
        <p:blipFill>
          <a:blip r:embed="rId4"/>
          <a:stretch/>
        </p:blipFill>
        <p:spPr>
          <a:xfrm>
            <a:off x="1285200" y="3074040"/>
            <a:ext cx="639360" cy="820080"/>
          </a:xfrm>
          <a:prstGeom prst="rect">
            <a:avLst/>
          </a:prstGeom>
          <a:ln>
            <a:noFill/>
          </a:ln>
        </p:spPr>
      </p:pic>
      <p:pic>
        <p:nvPicPr>
          <p:cNvPr id="186" name="Picture 8" descr=""/>
          <p:cNvPicPr/>
          <p:nvPr/>
        </p:nvPicPr>
        <p:blipFill>
          <a:blip r:embed="rId5"/>
          <a:srcRect l="21155" t="0" r="21694" b="31025"/>
          <a:stretch/>
        </p:blipFill>
        <p:spPr>
          <a:xfrm>
            <a:off x="2134800" y="663840"/>
            <a:ext cx="1069920" cy="1013040"/>
          </a:xfrm>
          <a:prstGeom prst="rect">
            <a:avLst/>
          </a:prstGeom>
          <a:ln>
            <a:noFill/>
          </a:ln>
        </p:spPr>
      </p:pic>
      <p:sp>
        <p:nvSpPr>
          <p:cNvPr id="187" name="CustomShape 14"/>
          <p:cNvSpPr/>
          <p:nvPr/>
        </p:nvSpPr>
        <p:spPr>
          <a:xfrm>
            <a:off x="3420000" y="260640"/>
            <a:ext cx="561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s-EC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MESAS DE TRABAJO</a:t>
            </a:r>
            <a:endParaRPr/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7640" y="640080"/>
            <a:ext cx="72216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3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01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966240" y="682920"/>
            <a:ext cx="2957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MIRA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154 PARTICIPANTES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107640" y="1834560"/>
            <a:ext cx="68652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2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924120" y="1877040"/>
            <a:ext cx="299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TULCÁN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102 PARTICIPANTES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107640" y="2903760"/>
            <a:ext cx="72216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3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03</a:t>
            </a:r>
            <a:endParaRPr/>
          </a:p>
        </p:txBody>
      </p:sp>
      <p:sp>
        <p:nvSpPr>
          <p:cNvPr id="193" name="CustomShape 6"/>
          <p:cNvSpPr/>
          <p:nvPr/>
        </p:nvSpPr>
        <p:spPr>
          <a:xfrm>
            <a:off x="966240" y="2946600"/>
            <a:ext cx="2957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MONTÚFAR: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90 PARTICIPANTES</a:t>
            </a:r>
            <a:endParaRPr/>
          </a:p>
        </p:txBody>
      </p:sp>
      <p:sp>
        <p:nvSpPr>
          <p:cNvPr id="194" name="CustomShape 7"/>
          <p:cNvSpPr/>
          <p:nvPr/>
        </p:nvSpPr>
        <p:spPr>
          <a:xfrm>
            <a:off x="107640" y="3946320"/>
            <a:ext cx="68652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2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04</a:t>
            </a:r>
            <a:endParaRPr/>
          </a:p>
        </p:txBody>
      </p:sp>
      <p:sp>
        <p:nvSpPr>
          <p:cNvPr id="195" name="CustomShape 8"/>
          <p:cNvSpPr/>
          <p:nvPr/>
        </p:nvSpPr>
        <p:spPr>
          <a:xfrm>
            <a:off x="924120" y="3988800"/>
            <a:ext cx="299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HUACA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84 PARTICIPANTES</a:t>
            </a:r>
            <a:endParaRPr/>
          </a:p>
        </p:txBody>
      </p:sp>
      <p:sp>
        <p:nvSpPr>
          <p:cNvPr id="196" name="CustomShape 9"/>
          <p:cNvSpPr/>
          <p:nvPr/>
        </p:nvSpPr>
        <p:spPr>
          <a:xfrm>
            <a:off x="107640" y="4908240"/>
            <a:ext cx="72216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3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05</a:t>
            </a:r>
            <a:endParaRPr/>
          </a:p>
        </p:txBody>
      </p:sp>
      <p:sp>
        <p:nvSpPr>
          <p:cNvPr id="197" name="CustomShape 10"/>
          <p:cNvSpPr/>
          <p:nvPr/>
        </p:nvSpPr>
        <p:spPr>
          <a:xfrm>
            <a:off x="966240" y="4950720"/>
            <a:ext cx="2957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BOLÍVAR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74 PARTICIPANTES </a:t>
            </a:r>
            <a:endParaRPr/>
          </a:p>
        </p:txBody>
      </p:sp>
      <p:sp>
        <p:nvSpPr>
          <p:cNvPr id="198" name="CustomShape 11"/>
          <p:cNvSpPr/>
          <p:nvPr/>
        </p:nvSpPr>
        <p:spPr>
          <a:xfrm>
            <a:off x="107640" y="6102360"/>
            <a:ext cx="686520" cy="73116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accent2"/>
            </a:solidFill>
            <a:round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2400" spc="-148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06</a:t>
            </a:r>
            <a:endParaRPr/>
          </a:p>
        </p:txBody>
      </p:sp>
      <p:sp>
        <p:nvSpPr>
          <p:cNvPr id="199" name="CustomShape 12"/>
          <p:cNvSpPr/>
          <p:nvPr/>
        </p:nvSpPr>
        <p:spPr>
          <a:xfrm>
            <a:off x="924120" y="6144840"/>
            <a:ext cx="299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CANTÓN  ESPEJO: </a:t>
            </a:r>
            <a:r>
              <a:rPr lang="es-EC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 PARTICPANTES</a:t>
            </a:r>
            <a:endParaRPr/>
          </a:p>
        </p:txBody>
      </p:sp>
      <p:sp>
        <p:nvSpPr>
          <p:cNvPr id="200" name="CustomShape 13"/>
          <p:cNvSpPr/>
          <p:nvPr/>
        </p:nvSpPr>
        <p:spPr>
          <a:xfrm>
            <a:off x="3420000" y="260640"/>
            <a:ext cx="561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s-EC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PARTICIPANTES DE LAS ASAMBLEAS</a:t>
            </a:r>
            <a:endParaRPr/>
          </a:p>
        </p:txBody>
      </p:sp>
      <p:graphicFrame>
        <p:nvGraphicFramePr>
          <p:cNvPr id="201" name="1 Gráfico"/>
          <p:cNvGraphicFramePr/>
          <p:nvPr/>
        </p:nvGraphicFramePr>
        <p:xfrm>
          <a:off x="3780000" y="476640"/>
          <a:ext cx="5363640" cy="705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fade/>
  </p:transition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6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2741760" y="947880"/>
            <a:ext cx="6488640" cy="528876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276080" y="3639960"/>
            <a:ext cx="700200" cy="60552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29%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5506200" y="3532680"/>
            <a:ext cx="719640" cy="49464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31%</a:t>
            </a: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8021520" y="4135320"/>
            <a:ext cx="771840" cy="731160"/>
          </a:xfrm>
          <a:prstGeom prst="ellipse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45%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6023160" y="5850000"/>
            <a:ext cx="786240" cy="50436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60%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7264080" y="5224680"/>
            <a:ext cx="757080" cy="577800"/>
          </a:xfrm>
          <a:prstGeom prst="ellipse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45%</a:t>
            </a:r>
            <a:endParaRPr/>
          </a:p>
        </p:txBody>
      </p:sp>
      <p:sp>
        <p:nvSpPr>
          <p:cNvPr id="208" name="CustomShape 6"/>
          <p:cNvSpPr/>
          <p:nvPr/>
        </p:nvSpPr>
        <p:spPr>
          <a:xfrm>
            <a:off x="3890880" y="1450440"/>
            <a:ext cx="770040" cy="54828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48%</a:t>
            </a:r>
            <a:endParaRPr/>
          </a:p>
        </p:txBody>
      </p:sp>
      <p:sp>
        <p:nvSpPr>
          <p:cNvPr id="209" name="CustomShape 7"/>
          <p:cNvSpPr/>
          <p:nvPr/>
        </p:nvSpPr>
        <p:spPr>
          <a:xfrm flipH="1" flipV="1">
            <a:off x="4292640" y="3667680"/>
            <a:ext cx="68400" cy="23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4276080" y="3154320"/>
            <a:ext cx="801720" cy="528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11" name="CustomShape 9"/>
          <p:cNvSpPr/>
          <p:nvPr/>
        </p:nvSpPr>
        <p:spPr>
          <a:xfrm flipH="1" flipV="1">
            <a:off x="4211640" y="1256040"/>
            <a:ext cx="128160" cy="23616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0"/>
          <p:cNvSpPr/>
          <p:nvPr/>
        </p:nvSpPr>
        <p:spPr>
          <a:xfrm>
            <a:off x="4181040" y="742680"/>
            <a:ext cx="750600" cy="528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13" name="CustomShape 11"/>
          <p:cNvSpPr/>
          <p:nvPr/>
        </p:nvSpPr>
        <p:spPr>
          <a:xfrm flipH="1" flipV="1">
            <a:off x="7495920" y="5259600"/>
            <a:ext cx="68400" cy="236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7479360" y="4746240"/>
            <a:ext cx="655920" cy="52848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15" name="CustomShape 13"/>
          <p:cNvSpPr/>
          <p:nvPr/>
        </p:nvSpPr>
        <p:spPr>
          <a:xfrm flipH="1" flipV="1">
            <a:off x="5745600" y="3389040"/>
            <a:ext cx="68400" cy="2361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5729040" y="2875680"/>
            <a:ext cx="655920" cy="528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 flipH="1" flipV="1">
            <a:off x="6391080" y="5853240"/>
            <a:ext cx="68400" cy="23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6"/>
          <p:cNvSpPr/>
          <p:nvPr/>
        </p:nvSpPr>
        <p:spPr>
          <a:xfrm>
            <a:off x="6374520" y="5339520"/>
            <a:ext cx="655920" cy="52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0" y="0"/>
            <a:ext cx="2741400" cy="685764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18"/>
          <p:cNvSpPr/>
          <p:nvPr/>
        </p:nvSpPr>
        <p:spPr>
          <a:xfrm>
            <a:off x="1130760" y="4736880"/>
            <a:ext cx="1420920" cy="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19"/>
          <p:cNvSpPr/>
          <p:nvPr/>
        </p:nvSpPr>
        <p:spPr>
          <a:xfrm>
            <a:off x="519120" y="4736880"/>
            <a:ext cx="891360" cy="0"/>
          </a:xfrm>
          <a:prstGeom prst="line">
            <a:avLst/>
          </a:prstGeom>
          <a:ln w="57240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20"/>
          <p:cNvSpPr/>
          <p:nvPr/>
        </p:nvSpPr>
        <p:spPr>
          <a:xfrm flipV="1">
            <a:off x="613440" y="5516280"/>
            <a:ext cx="1949040" cy="36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21"/>
          <p:cNvSpPr/>
          <p:nvPr/>
        </p:nvSpPr>
        <p:spPr>
          <a:xfrm>
            <a:off x="529560" y="5516280"/>
            <a:ext cx="622080" cy="3600"/>
          </a:xfrm>
          <a:prstGeom prst="line">
            <a:avLst/>
          </a:prstGeom>
          <a:ln w="5724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1884600" y="427032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8064a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45%</a:t>
            </a:r>
            <a:endParaRPr/>
          </a:p>
        </p:txBody>
      </p:sp>
      <p:sp>
        <p:nvSpPr>
          <p:cNvPr id="225" name="CustomShape 23"/>
          <p:cNvSpPr/>
          <p:nvPr/>
        </p:nvSpPr>
        <p:spPr>
          <a:xfrm>
            <a:off x="522000" y="4316400"/>
            <a:ext cx="83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HUACA.</a:t>
            </a:r>
            <a:endParaRPr/>
          </a:p>
        </p:txBody>
      </p:sp>
      <p:sp>
        <p:nvSpPr>
          <p:cNvPr id="226" name="CustomShape 24"/>
          <p:cNvSpPr/>
          <p:nvPr/>
        </p:nvSpPr>
        <p:spPr>
          <a:xfrm>
            <a:off x="1874160" y="505836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31%</a:t>
            </a:r>
            <a:endParaRPr/>
          </a:p>
        </p:txBody>
      </p:sp>
      <p:sp>
        <p:nvSpPr>
          <p:cNvPr id="227" name="CustomShape 25"/>
          <p:cNvSpPr/>
          <p:nvPr/>
        </p:nvSpPr>
        <p:spPr>
          <a:xfrm>
            <a:off x="501120" y="5104800"/>
            <a:ext cx="80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ESPEJO.</a:t>
            </a:r>
            <a:endParaRPr/>
          </a:p>
        </p:txBody>
      </p:sp>
      <p:sp>
        <p:nvSpPr>
          <p:cNvPr id="228" name="CustomShape 26"/>
          <p:cNvSpPr/>
          <p:nvPr/>
        </p:nvSpPr>
        <p:spPr>
          <a:xfrm>
            <a:off x="6998400" y="4825080"/>
            <a:ext cx="3627000" cy="407592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Line 27"/>
          <p:cNvSpPr/>
          <p:nvPr/>
        </p:nvSpPr>
        <p:spPr>
          <a:xfrm>
            <a:off x="1117800" y="2234880"/>
            <a:ext cx="1421280" cy="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28"/>
          <p:cNvSpPr/>
          <p:nvPr/>
        </p:nvSpPr>
        <p:spPr>
          <a:xfrm>
            <a:off x="506160" y="2234880"/>
            <a:ext cx="1421280" cy="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Line 29"/>
          <p:cNvSpPr/>
          <p:nvPr/>
        </p:nvSpPr>
        <p:spPr>
          <a:xfrm>
            <a:off x="1102680" y="3917160"/>
            <a:ext cx="1421280" cy="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30"/>
          <p:cNvSpPr/>
          <p:nvPr/>
        </p:nvSpPr>
        <p:spPr>
          <a:xfrm>
            <a:off x="491400" y="3917160"/>
            <a:ext cx="891360" cy="0"/>
          </a:xfrm>
          <a:prstGeom prst="line">
            <a:avLst/>
          </a:prstGeom>
          <a:ln w="57240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Line 31"/>
          <p:cNvSpPr/>
          <p:nvPr/>
        </p:nvSpPr>
        <p:spPr>
          <a:xfrm>
            <a:off x="1128960" y="3090600"/>
            <a:ext cx="1420920" cy="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Line 32"/>
          <p:cNvSpPr/>
          <p:nvPr/>
        </p:nvSpPr>
        <p:spPr>
          <a:xfrm>
            <a:off x="517320" y="3090600"/>
            <a:ext cx="1028880" cy="0"/>
          </a:xfrm>
          <a:prstGeom prst="line">
            <a:avLst/>
          </a:prstGeom>
          <a:ln w="5724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33"/>
          <p:cNvSpPr/>
          <p:nvPr/>
        </p:nvSpPr>
        <p:spPr>
          <a:xfrm>
            <a:off x="1959840" y="176832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60%</a:t>
            </a:r>
            <a:endParaRPr/>
          </a:p>
        </p:txBody>
      </p:sp>
      <p:sp>
        <p:nvSpPr>
          <p:cNvPr id="236" name="CustomShape 34"/>
          <p:cNvSpPr/>
          <p:nvPr/>
        </p:nvSpPr>
        <p:spPr>
          <a:xfrm>
            <a:off x="587520" y="1814400"/>
            <a:ext cx="940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BOLÍVAR.</a:t>
            </a:r>
            <a:endParaRPr/>
          </a:p>
        </p:txBody>
      </p:sp>
      <p:sp>
        <p:nvSpPr>
          <p:cNvPr id="237" name="CustomShape 35"/>
          <p:cNvSpPr/>
          <p:nvPr/>
        </p:nvSpPr>
        <p:spPr>
          <a:xfrm>
            <a:off x="1874160" y="340920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8064a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45%</a:t>
            </a:r>
            <a:endParaRPr/>
          </a:p>
        </p:txBody>
      </p:sp>
      <p:sp>
        <p:nvSpPr>
          <p:cNvPr id="238" name="CustomShape 36"/>
          <p:cNvSpPr/>
          <p:nvPr/>
        </p:nvSpPr>
        <p:spPr>
          <a:xfrm>
            <a:off x="513360" y="3455280"/>
            <a:ext cx="1218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MONTUFAR.</a:t>
            </a:r>
            <a:endParaRPr/>
          </a:p>
        </p:txBody>
      </p:sp>
      <p:sp>
        <p:nvSpPr>
          <p:cNvPr id="239" name="CustomShape 37"/>
          <p:cNvSpPr/>
          <p:nvPr/>
        </p:nvSpPr>
        <p:spPr>
          <a:xfrm>
            <a:off x="1959840" y="256788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48%</a:t>
            </a:r>
            <a:endParaRPr/>
          </a:p>
        </p:txBody>
      </p:sp>
      <p:sp>
        <p:nvSpPr>
          <p:cNvPr id="240" name="CustomShape 38"/>
          <p:cNvSpPr/>
          <p:nvPr/>
        </p:nvSpPr>
        <p:spPr>
          <a:xfrm>
            <a:off x="587880" y="2613960"/>
            <a:ext cx="893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TULCÁN.</a:t>
            </a:r>
            <a:endParaRPr/>
          </a:p>
        </p:txBody>
      </p:sp>
      <p:sp>
        <p:nvSpPr>
          <p:cNvPr id="241" name="Line 39"/>
          <p:cNvSpPr/>
          <p:nvPr/>
        </p:nvSpPr>
        <p:spPr>
          <a:xfrm>
            <a:off x="954000" y="6307920"/>
            <a:ext cx="1569960" cy="0"/>
          </a:xfrm>
          <a:prstGeom prst="line">
            <a:avLst/>
          </a:prstGeom>
          <a:ln w="5724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Line 40"/>
          <p:cNvSpPr/>
          <p:nvPr/>
        </p:nvSpPr>
        <p:spPr>
          <a:xfrm>
            <a:off x="491400" y="6307920"/>
            <a:ext cx="462600" cy="0"/>
          </a:xfrm>
          <a:prstGeom prst="line">
            <a:avLst/>
          </a:prstGeom>
          <a:ln w="5724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41"/>
          <p:cNvSpPr/>
          <p:nvPr/>
        </p:nvSpPr>
        <p:spPr>
          <a:xfrm>
            <a:off x="1895040" y="5841000"/>
            <a:ext cx="67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48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29%</a:t>
            </a:r>
            <a:endParaRPr/>
          </a:p>
        </p:txBody>
      </p:sp>
      <p:sp>
        <p:nvSpPr>
          <p:cNvPr id="244" name="CustomShape 42"/>
          <p:cNvSpPr/>
          <p:nvPr/>
        </p:nvSpPr>
        <p:spPr>
          <a:xfrm>
            <a:off x="522000" y="5887440"/>
            <a:ext cx="69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C" sz="18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MIRA.</a:t>
            </a:r>
            <a:endParaRPr/>
          </a:p>
        </p:txBody>
      </p:sp>
      <p:sp>
        <p:nvSpPr>
          <p:cNvPr id="245" name="CustomShape 43"/>
          <p:cNvSpPr/>
          <p:nvPr/>
        </p:nvSpPr>
        <p:spPr>
          <a:xfrm flipH="1" flipV="1">
            <a:off x="8373240" y="4064040"/>
            <a:ext cx="68400" cy="236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44"/>
          <p:cNvSpPr/>
          <p:nvPr/>
        </p:nvSpPr>
        <p:spPr>
          <a:xfrm>
            <a:off x="8155800" y="3513240"/>
            <a:ext cx="655920" cy="528480"/>
          </a:xfrm>
          <a:prstGeom prst="rect">
            <a:avLst/>
          </a:prstGeom>
          <a:ln>
            <a:solidFill>
              <a:srgbClr val="7d5fa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C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OOPP</a:t>
            </a:r>
            <a:endParaRPr/>
          </a:p>
        </p:txBody>
      </p:sp>
      <p:sp>
        <p:nvSpPr>
          <p:cNvPr id="247" name="CustomShape 45"/>
          <p:cNvSpPr/>
          <p:nvPr/>
        </p:nvSpPr>
        <p:spPr>
          <a:xfrm>
            <a:off x="5220000" y="85320"/>
            <a:ext cx="384588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C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PRIORIZACIÓN DE LA COMPETENCIA DE VIALIDAD</a:t>
            </a:r>
            <a:endParaRPr/>
          </a:p>
        </p:txBody>
      </p:sp>
    </p:spTree>
  </p:cSld>
  <p:transition spd="slow">
    <p:push dir="d"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7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"/>
                            </p:stCondLst>
                            <p:childTnLst>
                              <p:par>
                                <p:cTn id="12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250"/>
                            </p:stCondLst>
                            <p:childTnLst>
                              <p:par>
                                <p:cTn id="1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750"/>
                            </p:stCondLst>
                            <p:childTnLst>
                              <p:par>
                                <p:cTn id="15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50"/>
                            </p:stCondLst>
                            <p:childTnLst>
                              <p:par>
                                <p:cTn id="16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250"/>
                            </p:stCondLst>
                            <p:childTnLst>
                              <p:par>
                                <p:cTn id="17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750"/>
                            </p:stCondLst>
                            <p:childTnLst>
                              <p:par>
                                <p:cTn id="17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755640" y="116640"/>
            <a:ext cx="7322760" cy="945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EC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PRIORIZACIÓN DEL PRESUPUESTO PARTICIPATIVO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0358EFF-F786-4801-B157-1C911DB0357C}" type="slidenum">
              <a:rPr lang="es-EC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2760840" y="4545720"/>
            <a:ext cx="528120" cy="2311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2419200" y="4545720"/>
            <a:ext cx="341280" cy="2311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5"/>
          <p:cNvSpPr/>
          <p:nvPr/>
        </p:nvSpPr>
        <p:spPr>
          <a:xfrm rot="10800000">
            <a:off x="3291120" y="4696200"/>
            <a:ext cx="878760" cy="300600"/>
          </a:xfrm>
          <a:custGeom>
            <a:avLst/>
            <a:gdLst/>
            <a:ahLst/>
            <a:rect l="l" t="t" r="r" b="b"/>
            <a:pathLst>
              <a:path w="1123834" h="683242">
                <a:moveTo>
                  <a:pt x="436728" y="683242"/>
                </a:moveTo>
                <a:lnTo>
                  <a:pt x="436728" y="683241"/>
                </a:lnTo>
                <a:lnTo>
                  <a:pt x="0" y="341620"/>
                </a:lnTo>
                <a:lnTo>
                  <a:pt x="1993" y="341620"/>
                </a:lnTo>
                <a:lnTo>
                  <a:pt x="677668" y="5683"/>
                </a:lnTo>
                <a:lnTo>
                  <a:pt x="677668" y="0"/>
                </a:lnTo>
                <a:lnTo>
                  <a:pt x="682110" y="3474"/>
                </a:lnTo>
                <a:lnTo>
                  <a:pt x="689097" y="0"/>
                </a:lnTo>
                <a:lnTo>
                  <a:pt x="689097" y="8940"/>
                </a:lnTo>
                <a:lnTo>
                  <a:pt x="1114396" y="341621"/>
                </a:lnTo>
                <a:lnTo>
                  <a:pt x="1123834" y="34162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6"/>
          <p:cNvSpPr/>
          <p:nvPr/>
        </p:nvSpPr>
        <p:spPr>
          <a:xfrm>
            <a:off x="3840840" y="5275080"/>
            <a:ext cx="528120" cy="1582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3499200" y="5275080"/>
            <a:ext cx="341280" cy="1582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8"/>
          <p:cNvSpPr/>
          <p:nvPr/>
        </p:nvSpPr>
        <p:spPr>
          <a:xfrm rot="10800000">
            <a:off x="4371120" y="5402880"/>
            <a:ext cx="878760" cy="254520"/>
          </a:xfrm>
          <a:custGeom>
            <a:avLst/>
            <a:gdLst/>
            <a:ahLst/>
            <a:rect l="l" t="t" r="r" b="b"/>
            <a:pathLst>
              <a:path w="1123834" h="683242">
                <a:moveTo>
                  <a:pt x="436728" y="683242"/>
                </a:moveTo>
                <a:lnTo>
                  <a:pt x="436728" y="683241"/>
                </a:lnTo>
                <a:lnTo>
                  <a:pt x="0" y="341620"/>
                </a:lnTo>
                <a:lnTo>
                  <a:pt x="1993" y="341620"/>
                </a:lnTo>
                <a:lnTo>
                  <a:pt x="677668" y="5683"/>
                </a:lnTo>
                <a:lnTo>
                  <a:pt x="677668" y="0"/>
                </a:lnTo>
                <a:lnTo>
                  <a:pt x="682110" y="3474"/>
                </a:lnTo>
                <a:lnTo>
                  <a:pt x="689097" y="0"/>
                </a:lnTo>
                <a:lnTo>
                  <a:pt x="689097" y="8940"/>
                </a:lnTo>
                <a:lnTo>
                  <a:pt x="1114396" y="341621"/>
                </a:lnTo>
                <a:lnTo>
                  <a:pt x="1123834" y="3416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680840" y="3634920"/>
            <a:ext cx="528120" cy="322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339200" y="3634920"/>
            <a:ext cx="341280" cy="3222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1"/>
          <p:cNvSpPr/>
          <p:nvPr/>
        </p:nvSpPr>
        <p:spPr>
          <a:xfrm rot="10800000">
            <a:off x="2210760" y="3799440"/>
            <a:ext cx="878760" cy="328320"/>
          </a:xfrm>
          <a:custGeom>
            <a:avLst/>
            <a:gdLst/>
            <a:ahLst/>
            <a:rect l="l" t="t" r="r" b="b"/>
            <a:pathLst>
              <a:path w="1123834" h="683242">
                <a:moveTo>
                  <a:pt x="436728" y="683242"/>
                </a:moveTo>
                <a:lnTo>
                  <a:pt x="436728" y="683241"/>
                </a:lnTo>
                <a:lnTo>
                  <a:pt x="0" y="341620"/>
                </a:lnTo>
                <a:lnTo>
                  <a:pt x="1993" y="341620"/>
                </a:lnTo>
                <a:lnTo>
                  <a:pt x="677668" y="5683"/>
                </a:lnTo>
                <a:lnTo>
                  <a:pt x="677668" y="0"/>
                </a:lnTo>
                <a:lnTo>
                  <a:pt x="682110" y="3474"/>
                </a:lnTo>
                <a:lnTo>
                  <a:pt x="689097" y="0"/>
                </a:lnTo>
                <a:lnTo>
                  <a:pt x="689097" y="8940"/>
                </a:lnTo>
                <a:lnTo>
                  <a:pt x="1114396" y="341621"/>
                </a:lnTo>
                <a:lnTo>
                  <a:pt x="1123834" y="3416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4906080" y="5824800"/>
            <a:ext cx="528120" cy="103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4564440" y="5824800"/>
            <a:ext cx="341280" cy="1032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4"/>
          <p:cNvSpPr/>
          <p:nvPr/>
        </p:nvSpPr>
        <p:spPr>
          <a:xfrm rot="10800000">
            <a:off x="5436000" y="5947920"/>
            <a:ext cx="878760" cy="245520"/>
          </a:xfrm>
          <a:custGeom>
            <a:avLst/>
            <a:gdLst/>
            <a:ahLst/>
            <a:rect l="l" t="t" r="r" b="b"/>
            <a:pathLst>
              <a:path w="1123834" h="683242">
                <a:moveTo>
                  <a:pt x="436728" y="683242"/>
                </a:moveTo>
                <a:lnTo>
                  <a:pt x="436728" y="683241"/>
                </a:lnTo>
                <a:lnTo>
                  <a:pt x="0" y="341620"/>
                </a:lnTo>
                <a:lnTo>
                  <a:pt x="1993" y="341620"/>
                </a:lnTo>
                <a:lnTo>
                  <a:pt x="677668" y="5683"/>
                </a:lnTo>
                <a:lnTo>
                  <a:pt x="677668" y="0"/>
                </a:lnTo>
                <a:lnTo>
                  <a:pt x="682110" y="3474"/>
                </a:lnTo>
                <a:lnTo>
                  <a:pt x="689097" y="0"/>
                </a:lnTo>
                <a:lnTo>
                  <a:pt x="689097" y="8940"/>
                </a:lnTo>
                <a:lnTo>
                  <a:pt x="1114396" y="341621"/>
                </a:lnTo>
                <a:lnTo>
                  <a:pt x="1123834" y="3416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423800" y="2936880"/>
            <a:ext cx="57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/>
          <a:p>
            <a:pPr algn="ctr">
              <a:lnSpc>
                <a:spcPct val="100000"/>
              </a:lnSpc>
            </a:pPr>
            <a:r>
              <a:rPr b="1" i="1" lang="es-EC" sz="18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20%</a:t>
            </a:r>
            <a:endParaRPr/>
          </a:p>
        </p:txBody>
      </p:sp>
      <p:sp>
        <p:nvSpPr>
          <p:cNvPr id="263" name="CustomShape 16"/>
          <p:cNvSpPr/>
          <p:nvPr/>
        </p:nvSpPr>
        <p:spPr>
          <a:xfrm>
            <a:off x="2496240" y="3908880"/>
            <a:ext cx="57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/>
          <a:p>
            <a:pPr algn="ctr">
              <a:lnSpc>
                <a:spcPct val="100000"/>
              </a:lnSpc>
            </a:pPr>
            <a:r>
              <a:rPr b="1" i="1" lang="es-EC" sz="1800" spc="-1" strike="noStrike">
                <a:solidFill>
                  <a:srgbClr val="6325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17%</a:t>
            </a:r>
            <a:endParaRPr/>
          </a:p>
        </p:txBody>
      </p:sp>
      <p:sp>
        <p:nvSpPr>
          <p:cNvPr id="264" name="CustomShape 17"/>
          <p:cNvSpPr/>
          <p:nvPr/>
        </p:nvSpPr>
        <p:spPr>
          <a:xfrm>
            <a:off x="4476240" y="4896720"/>
            <a:ext cx="57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/>
          <a:p>
            <a:pPr algn="ctr">
              <a:lnSpc>
                <a:spcPct val="100000"/>
              </a:lnSpc>
            </a:pPr>
            <a:r>
              <a:rPr b="1" i="1" lang="es-EC" sz="18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12%</a:t>
            </a:r>
            <a:endParaRPr/>
          </a:p>
        </p:txBody>
      </p:sp>
      <p:sp>
        <p:nvSpPr>
          <p:cNvPr id="265" name="CustomShape 18"/>
          <p:cNvSpPr/>
          <p:nvPr/>
        </p:nvSpPr>
        <p:spPr>
          <a:xfrm>
            <a:off x="5496120" y="5706360"/>
            <a:ext cx="462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/>
          <a:p>
            <a:pPr algn="ctr">
              <a:lnSpc>
                <a:spcPct val="100000"/>
              </a:lnSpc>
            </a:pPr>
            <a:r>
              <a:rPr b="1" i="1" lang="es-EC" sz="1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9%</a:t>
            </a:r>
            <a:endParaRPr/>
          </a:p>
        </p:txBody>
      </p:sp>
      <p:sp>
        <p:nvSpPr>
          <p:cNvPr id="266" name="CustomShape 19"/>
          <p:cNvSpPr/>
          <p:nvPr/>
        </p:nvSpPr>
        <p:spPr>
          <a:xfrm>
            <a:off x="7192440" y="5927040"/>
            <a:ext cx="194400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72000">
              <a:lnSpc>
                <a:spcPct val="100000"/>
              </a:lnSpc>
            </a:pPr>
            <a:r>
              <a:rPr lang="es-EC" sz="2139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GESTIÓN AMBIENTAL</a:t>
            </a:r>
            <a:endParaRPr/>
          </a:p>
        </p:txBody>
      </p:sp>
      <p:sp>
        <p:nvSpPr>
          <p:cNvPr id="267" name="CustomShape 20"/>
          <p:cNvSpPr/>
          <p:nvPr/>
        </p:nvSpPr>
        <p:spPr>
          <a:xfrm>
            <a:off x="7172280" y="5145120"/>
            <a:ext cx="191556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72000">
              <a:lnSpc>
                <a:spcPct val="100000"/>
              </a:lnSpc>
            </a:pPr>
            <a:r>
              <a:rPr lang="es-EC" sz="2139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DESARROLLO SOCIAL</a:t>
            </a:r>
            <a:endParaRPr/>
          </a:p>
        </p:txBody>
      </p:sp>
      <p:sp>
        <p:nvSpPr>
          <p:cNvPr id="268" name="CustomShape 21"/>
          <p:cNvSpPr/>
          <p:nvPr/>
        </p:nvSpPr>
        <p:spPr>
          <a:xfrm>
            <a:off x="6391440" y="4016160"/>
            <a:ext cx="274500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72000">
              <a:lnSpc>
                <a:spcPct val="100000"/>
              </a:lnSpc>
            </a:pPr>
            <a:r>
              <a:rPr lang="es-EC" sz="2139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DESARROLLO LOCAL</a:t>
            </a:r>
            <a:endParaRPr/>
          </a:p>
        </p:txBody>
      </p:sp>
      <p:sp>
        <p:nvSpPr>
          <p:cNvPr id="269" name="CustomShape 22"/>
          <p:cNvSpPr/>
          <p:nvPr/>
        </p:nvSpPr>
        <p:spPr>
          <a:xfrm>
            <a:off x="6363360" y="3169440"/>
            <a:ext cx="274500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72000">
              <a:lnSpc>
                <a:spcPct val="100000"/>
              </a:lnSpc>
            </a:pPr>
            <a:r>
              <a:rPr lang="es-EC" sz="2139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RECURSOS HÍDRICOS</a:t>
            </a:r>
            <a:endParaRPr/>
          </a:p>
        </p:txBody>
      </p:sp>
      <p:sp>
        <p:nvSpPr>
          <p:cNvPr id="270" name="CustomShape 23"/>
          <p:cNvSpPr/>
          <p:nvPr/>
        </p:nvSpPr>
        <p:spPr>
          <a:xfrm>
            <a:off x="2209320" y="3169440"/>
            <a:ext cx="4153680" cy="2574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accent5"/>
            </a:solidFill>
            <a:custDash>
              <a:ds d="100000" sp="100000"/>
            </a:custDash>
            <a:round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24"/>
          <p:cNvSpPr/>
          <p:nvPr/>
        </p:nvSpPr>
        <p:spPr>
          <a:xfrm>
            <a:off x="3079440" y="4089240"/>
            <a:ext cx="3311640" cy="1843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accent2"/>
            </a:solidFill>
            <a:custDash>
              <a:ds d="100000" sp="100000"/>
            </a:custDash>
            <a:round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5"/>
          <p:cNvSpPr/>
          <p:nvPr/>
        </p:nvSpPr>
        <p:spPr>
          <a:xfrm>
            <a:off x="5059440" y="5077080"/>
            <a:ext cx="2112480" cy="3254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accent3"/>
            </a:solidFill>
            <a:custDash>
              <a:ds d="100000" sp="100000"/>
            </a:custDash>
            <a:round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26"/>
          <p:cNvSpPr/>
          <p:nvPr/>
        </p:nvSpPr>
        <p:spPr>
          <a:xfrm>
            <a:off x="6090480" y="5927040"/>
            <a:ext cx="1037520" cy="41328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accent1"/>
            </a:solidFill>
            <a:custDash>
              <a:ds d="100000" sp="100000"/>
            </a:custDash>
            <a:round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528480" y="2286720"/>
            <a:ext cx="528120" cy="4555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186840" y="2286720"/>
            <a:ext cx="341280" cy="4555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9"/>
          <p:cNvSpPr/>
          <p:nvPr/>
        </p:nvSpPr>
        <p:spPr>
          <a:xfrm rot="10800000">
            <a:off x="1058760" y="2518920"/>
            <a:ext cx="878760" cy="464400"/>
          </a:xfrm>
          <a:custGeom>
            <a:avLst/>
            <a:gdLst/>
            <a:ahLst/>
            <a:rect l="l" t="t" r="r" b="b"/>
            <a:pathLst>
              <a:path w="1123834" h="683242">
                <a:moveTo>
                  <a:pt x="436728" y="683242"/>
                </a:moveTo>
                <a:lnTo>
                  <a:pt x="436728" y="683241"/>
                </a:lnTo>
                <a:lnTo>
                  <a:pt x="0" y="341620"/>
                </a:lnTo>
                <a:lnTo>
                  <a:pt x="1993" y="341620"/>
                </a:lnTo>
                <a:lnTo>
                  <a:pt x="677668" y="5683"/>
                </a:lnTo>
                <a:lnTo>
                  <a:pt x="677668" y="0"/>
                </a:lnTo>
                <a:lnTo>
                  <a:pt x="682110" y="3474"/>
                </a:lnTo>
                <a:lnTo>
                  <a:pt x="689097" y="0"/>
                </a:lnTo>
                <a:lnTo>
                  <a:pt x="689097" y="8940"/>
                </a:lnTo>
                <a:lnTo>
                  <a:pt x="1114396" y="341621"/>
                </a:lnTo>
                <a:lnTo>
                  <a:pt x="1123834" y="3416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15800" y="1570680"/>
            <a:ext cx="57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/>
          <a:p>
            <a:pPr algn="ctr">
              <a:lnSpc>
                <a:spcPct val="100000"/>
              </a:lnSpc>
            </a:pPr>
            <a:r>
              <a:rPr b="1" i="1" lang="es-EC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42%</a:t>
            </a:r>
            <a:endParaRPr/>
          </a:p>
        </p:txBody>
      </p:sp>
      <p:sp>
        <p:nvSpPr>
          <p:cNvPr id="278" name="CustomShape 31"/>
          <p:cNvSpPr/>
          <p:nvPr/>
        </p:nvSpPr>
        <p:spPr>
          <a:xfrm>
            <a:off x="6343200" y="1198440"/>
            <a:ext cx="274500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72000">
              <a:lnSpc>
                <a:spcPct val="100000"/>
              </a:lnSpc>
            </a:pPr>
            <a:r>
              <a:rPr lang="es-EC" sz="213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OBRAS PÚBLICAS Y VIALIDAD</a:t>
            </a:r>
            <a:endParaRPr/>
          </a:p>
        </p:txBody>
      </p:sp>
      <p:sp>
        <p:nvSpPr>
          <p:cNvPr id="279" name="CustomShape 32"/>
          <p:cNvSpPr/>
          <p:nvPr/>
        </p:nvSpPr>
        <p:spPr>
          <a:xfrm flipV="1">
            <a:off x="1187640" y="1627920"/>
            <a:ext cx="5183640" cy="1436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 advTm="12000">
    <p:cover dir="l"/>
  </p:transition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50"/>
                            </p:stCondLst>
                            <p:childTnLst>
                              <p:par>
                                <p:cTn id="208" nodeType="afterEffect" fill="hold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2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2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100"/>
                            </p:stCondLst>
                            <p:childTnLst>
                              <p:par>
                                <p:cTn id="230" nodeType="afterEffect" fill="hold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100"/>
                            </p:stCondLst>
                            <p:childTnLst>
                              <p:par>
                                <p:cTn id="24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600"/>
                            </p:stCondLst>
                            <p:childTnLst>
                              <p:par>
                                <p:cTn id="24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"/>
                            </p:stCondLst>
                            <p:childTnLst>
                              <p:par>
                                <p:cTn id="252" nodeType="afterEffect" fill="hold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5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150"/>
                            </p:stCondLst>
                            <p:childTnLst>
                              <p:par>
                                <p:cTn id="26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650"/>
                            </p:stCondLst>
                            <p:childTnLst>
                              <p:par>
                                <p:cTn id="269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00"/>
                            </p:stCondLst>
                            <p:childTnLst>
                              <p:par>
                                <p:cTn id="274" nodeType="afterEffect" fill="hold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7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"/>
                            </p:stCondLst>
                            <p:childTnLst>
                              <p:par>
                                <p:cTn id="28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850"/>
                            </p:stCondLst>
                            <p:childTnLst>
                              <p:par>
                                <p:cTn id="29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1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ESTUDIO Y APERTURA DEL CAMINO PALO BLANCO - LA ACHIRA</a:t>
            </a:r>
            <a:endParaRPr/>
          </a:p>
        </p:txBody>
      </p:sp>
      <p:sp>
        <p:nvSpPr>
          <p:cNvPr id="282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3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MINGAS PARA LA COLOCACIÓN DE TUBERÍAS PARA REHABILITACIÓN DE SISTEMAS DE RIEGO</a:t>
            </a:r>
            <a:endParaRPr/>
          </a:p>
        </p:txBody>
      </p:sp>
      <p:sp>
        <p:nvSpPr>
          <p:cNvPr id="284" name="CustomShape 5"/>
          <p:cNvSpPr/>
          <p:nvPr/>
        </p:nvSpPr>
        <p:spPr>
          <a:xfrm>
            <a:off x="2976840" y="175032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5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FORTALECIMIENTO DE LA CADENA DE FRUTALES</a:t>
            </a:r>
            <a:endParaRPr/>
          </a:p>
        </p:txBody>
      </p:sp>
      <p:sp>
        <p:nvSpPr>
          <p:cNvPr id="286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ASISTENCIA ALIMENTARIA A LOS ADULTOS MAYORES</a:t>
            </a:r>
            <a:endParaRPr/>
          </a:p>
        </p:txBody>
      </p:sp>
      <p:sp>
        <p:nvSpPr>
          <p:cNvPr id="288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DE FUENTES DE AGUA DE CONSUMO HUMANO O  RÍOS</a:t>
            </a:r>
            <a:endParaRPr/>
          </a:p>
        </p:txBody>
      </p:sp>
      <p:sp>
        <p:nvSpPr>
          <p:cNvPr id="290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91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4" name="Picture 9" descr=""/>
          <p:cNvPicPr/>
          <p:nvPr/>
        </p:nvPicPr>
        <p:blipFill>
          <a:blip r:embed="rId6"/>
          <a:srcRect l="0" t="0" r="0" b="12576"/>
          <a:stretch/>
        </p:blipFill>
        <p:spPr>
          <a:xfrm>
            <a:off x="460440" y="2349000"/>
            <a:ext cx="2142720" cy="187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8240" tIns="48240" bIns="48240" anchor="ctr"/>
          <a:p>
            <a:pPr>
              <a:lnSpc>
                <a:spcPct val="90000"/>
              </a:lnSpc>
            </a:pPr>
            <a:r>
              <a:rPr lang="es-EC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MANTENIMIENTO VIAL DE LAS PARROQUIAS DEL CANTÓN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98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8240" tIns="48240" bIns="48240" anchor="ctr"/>
          <a:p>
            <a:pPr>
              <a:lnSpc>
                <a:spcPct val="90000"/>
              </a:lnSpc>
            </a:pPr>
            <a:r>
              <a:rPr lang="es-EC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CONSTRUCCIÓN DEL SISTEMA DE RIEGO ABREVADERO Y FITO SANITARIO LA LIBERTAD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2976840" y="175032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00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8240" tIns="48240" bIns="48240" anchor="ctr"/>
          <a:p>
            <a:pPr>
              <a:lnSpc>
                <a:spcPct val="90000"/>
              </a:lnSpc>
            </a:pPr>
            <a:r>
              <a:rPr lang="es-EC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 TURISMO</a:t>
            </a:r>
            <a:endParaRPr/>
          </a:p>
        </p:txBody>
      </p:sp>
      <p:sp>
        <p:nvSpPr>
          <p:cNvPr id="301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02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8240" tIns="48240" bIns="48240" anchor="ctr"/>
          <a:p>
            <a:pPr>
              <a:lnSpc>
                <a:spcPct val="90000"/>
              </a:lnSpc>
            </a:pPr>
            <a:r>
              <a:rPr lang="es-EC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ALIMENTACIÓN PARA ADULTOS MAYORES</a:t>
            </a:r>
            <a:endParaRPr/>
          </a:p>
        </p:txBody>
      </p:sp>
      <p:sp>
        <p:nvSpPr>
          <p:cNvPr id="303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04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8240" tIns="48240" bIns="48240" anchor="ctr"/>
          <a:p>
            <a:pPr>
              <a:lnSpc>
                <a:spcPct val="90000"/>
              </a:lnSpc>
            </a:pPr>
            <a:r>
              <a:rPr lang="es-EC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DE FUENTES DE AGUA</a:t>
            </a:r>
            <a:endParaRPr/>
          </a:p>
        </p:txBody>
      </p:sp>
      <p:sp>
        <p:nvSpPr>
          <p:cNvPr id="305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06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Picture 1" descr=""/>
          <p:cNvPicPr/>
          <p:nvPr/>
        </p:nvPicPr>
        <p:blipFill>
          <a:blip r:embed="rId6"/>
          <a:stretch/>
        </p:blipFill>
        <p:spPr>
          <a:xfrm>
            <a:off x="155520" y="1922040"/>
            <a:ext cx="2615760" cy="297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1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11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53280" tIns="53280" bIns="53280" anchor="ctr"/>
          <a:p>
            <a:pPr>
              <a:lnSpc>
                <a:spcPct val="90000"/>
              </a:lnSpc>
            </a:pPr>
            <a:r>
              <a:rPr lang="es-EC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EMPEDRADO EL SIXAL </a:t>
            </a:r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13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53280" tIns="53280" bIns="53280" anchor="ctr"/>
          <a:p>
            <a:pPr>
              <a:lnSpc>
                <a:spcPct val="90000"/>
              </a:lnSpc>
            </a:pPr>
            <a:r>
              <a:rPr lang="es-EC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CANAL DE RIEGO CALDERA</a:t>
            </a:r>
            <a:endParaRPr/>
          </a:p>
        </p:txBody>
      </p:sp>
      <p:sp>
        <p:nvSpPr>
          <p:cNvPr id="314" name="CustomShape 5"/>
          <p:cNvSpPr/>
          <p:nvPr/>
        </p:nvSpPr>
        <p:spPr>
          <a:xfrm>
            <a:off x="2976840" y="175032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15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53280" tIns="53280" bIns="53280" anchor="ctr"/>
          <a:p>
            <a:pPr>
              <a:lnSpc>
                <a:spcPct val="90000"/>
              </a:lnSpc>
            </a:pPr>
            <a:r>
              <a:rPr lang="es-EC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ASISTENCIA TÉCNICA AGRÍCOLA - ESCUELAS DE CAMPO Y SEGUIMIENTO</a:t>
            </a:r>
            <a:endParaRPr/>
          </a:p>
        </p:txBody>
      </p:sp>
      <p:sp>
        <p:nvSpPr>
          <p:cNvPr id="316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17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53280" tIns="53280" bIns="53280" anchor="ctr"/>
          <a:p>
            <a:pPr>
              <a:lnSpc>
                <a:spcPct val="90000"/>
              </a:lnSpc>
            </a:pPr>
            <a:r>
              <a:rPr lang="es-EC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ASISTENCIA ALIMENTARIA A LOS ADULTOS MAYORES</a:t>
            </a:r>
            <a:endParaRPr/>
          </a:p>
        </p:txBody>
      </p:sp>
      <p:sp>
        <p:nvSpPr>
          <p:cNvPr id="318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19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53280" tIns="53280" bIns="53280" anchor="ctr"/>
          <a:p>
            <a:pPr>
              <a:lnSpc>
                <a:spcPct val="90000"/>
              </a:lnSpc>
            </a:pPr>
            <a:r>
              <a:rPr lang="es-EC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CREAR UNA ACUS EN MONTEOLIVO</a:t>
            </a:r>
            <a:endParaRPr/>
          </a:p>
        </p:txBody>
      </p:sp>
      <p:sp>
        <p:nvSpPr>
          <p:cNvPr id="320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21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4" name="Picture 4" descr=""/>
          <p:cNvPicPr/>
          <p:nvPr/>
        </p:nvPicPr>
        <p:blipFill>
          <a:blip r:embed="rId6"/>
          <a:stretch/>
        </p:blipFill>
        <p:spPr>
          <a:xfrm rot="21340200">
            <a:off x="133920" y="1916280"/>
            <a:ext cx="2590560" cy="21427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325" name="CustomShape 15"/>
          <p:cNvSpPr/>
          <p:nvPr/>
        </p:nvSpPr>
        <p:spPr>
          <a:xfrm rot="21317400">
            <a:off x="-360" y="4148640"/>
            <a:ext cx="301932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C" sz="48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Bradley Hand ITC"/>
              </a:rPr>
              <a:t>BOLÍVAR</a:t>
            </a:r>
            <a:endParaRPr/>
          </a:p>
        </p:txBody>
      </p:sp>
    </p:spTree>
  </p:cSld>
  <p:timing>
    <p:tnLst>
      <p:par>
        <p:cTn id="323" dur="indefinite" restart="never" nodeType="tmRoot">
          <p:childTnLst>
            <p:seq>
              <p:cTn id="324" dur="indefinite" nodeType="mainSeq">
                <p:childTnLst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9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3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-4500000" y="-713160"/>
            <a:ext cx="8139960" cy="8139960"/>
          </a:xfrm>
          <a:prstGeom prst="blockArc">
            <a:avLst>
              <a:gd name="adj1" fmla="val 18900000"/>
              <a:gd name="adj2" fmla="val 2700000"/>
              <a:gd name="adj3" fmla="val 265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27" name="CustomShape 2"/>
          <p:cNvSpPr/>
          <p:nvPr/>
        </p:nvSpPr>
        <p:spPr>
          <a:xfrm>
            <a:off x="2907720" y="710640"/>
            <a:ext cx="5609880" cy="7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ASFALTADO CIRCUNVALACIÓN CABECERA PARROQUIA LA PAZ</a:t>
            </a:r>
            <a:endParaRPr/>
          </a:p>
        </p:txBody>
      </p:sp>
      <p:sp>
        <p:nvSpPr>
          <p:cNvPr id="328" name="CustomShape 3"/>
          <p:cNvSpPr/>
          <p:nvPr/>
        </p:nvSpPr>
        <p:spPr>
          <a:xfrm>
            <a:off x="2435040" y="615960"/>
            <a:ext cx="945000" cy="945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29" name="CustomShape 4"/>
          <p:cNvSpPr/>
          <p:nvPr/>
        </p:nvSpPr>
        <p:spPr>
          <a:xfrm>
            <a:off x="3449520" y="1844640"/>
            <a:ext cx="5068080" cy="75600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EJECUCIÓN OBRAS DE RIEGO RUMICHACA DE LA PAZ</a:t>
            </a:r>
            <a:endParaRPr/>
          </a:p>
        </p:txBody>
      </p:sp>
      <p:sp>
        <p:nvSpPr>
          <p:cNvPr id="330" name="CustomShape 5"/>
          <p:cNvSpPr/>
          <p:nvPr/>
        </p:nvSpPr>
        <p:spPr>
          <a:xfrm>
            <a:off x="2976840" y="1750320"/>
            <a:ext cx="945000" cy="94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31" name="CustomShape 6"/>
          <p:cNvSpPr/>
          <p:nvPr/>
        </p:nvSpPr>
        <p:spPr>
          <a:xfrm>
            <a:off x="3615840" y="2979000"/>
            <a:ext cx="4901400" cy="7560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CERTIFICACION  DE LA SEMILLA DE PAPA SUPER CHOLO BASICA PRE-BASICA Y CAPIRO</a:t>
            </a:r>
            <a:endParaRPr/>
          </a:p>
        </p:txBody>
      </p:sp>
      <p:sp>
        <p:nvSpPr>
          <p:cNvPr id="332" name="CustomShape 7"/>
          <p:cNvSpPr/>
          <p:nvPr/>
        </p:nvSpPr>
        <p:spPr>
          <a:xfrm>
            <a:off x="3143160" y="2884320"/>
            <a:ext cx="945000" cy="94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33" name="CustomShape 8"/>
          <p:cNvSpPr/>
          <p:nvPr/>
        </p:nvSpPr>
        <p:spPr>
          <a:xfrm>
            <a:off x="3449520" y="4113000"/>
            <a:ext cx="5068080" cy="756000"/>
          </a:xfrm>
          <a:prstGeom prst="rect">
            <a:avLst/>
          </a:prstGeom>
          <a:solidFill>
            <a:srgbClr val="c0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ALIMENTACIÓN PARA EL ADULTO MAYOR</a:t>
            </a:r>
            <a:endParaRPr/>
          </a:p>
        </p:txBody>
      </p:sp>
      <p:sp>
        <p:nvSpPr>
          <p:cNvPr id="334" name="CustomShape 9"/>
          <p:cNvSpPr/>
          <p:nvPr/>
        </p:nvSpPr>
        <p:spPr>
          <a:xfrm>
            <a:off x="2976840" y="4018320"/>
            <a:ext cx="945000" cy="94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35" name="CustomShape 10"/>
          <p:cNvSpPr/>
          <p:nvPr/>
        </p:nvSpPr>
        <p:spPr>
          <a:xfrm>
            <a:off x="2907720" y="5247000"/>
            <a:ext cx="560988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0480" rIns="45720" anchor="ctr"/>
          <a:p>
            <a:pPr>
              <a:lnSpc>
                <a:spcPct val="90000"/>
              </a:lnSpc>
            </a:pPr>
            <a:r>
              <a:rPr lang="es-EC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REFORESTACIÓN</a:t>
            </a:r>
            <a:endParaRPr/>
          </a:p>
        </p:txBody>
      </p:sp>
      <p:sp>
        <p:nvSpPr>
          <p:cNvPr id="336" name="CustomShape 11"/>
          <p:cNvSpPr/>
          <p:nvPr/>
        </p:nvSpPr>
        <p:spPr>
          <a:xfrm>
            <a:off x="2435040" y="5152680"/>
            <a:ext cx="945000" cy="945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37" name="Custom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1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Picture 4" descr=""/>
          <p:cNvPicPr/>
          <p:nvPr/>
        </p:nvPicPr>
        <p:blipFill>
          <a:blip r:embed="rId6"/>
          <a:srcRect l="0" t="10015" r="0" b="25950"/>
          <a:stretch/>
        </p:blipFill>
        <p:spPr>
          <a:xfrm>
            <a:off x="307800" y="2090160"/>
            <a:ext cx="2391480" cy="156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44" dur="indefinite" restart="never" nodeType="tmRoot">
          <p:childTnLst>
            <p:seq>
              <p:cTn id="345" dur="indefinite" nodeType="mainSeq">
                <p:childTnLst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5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6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Application>LibreOffice/5.0.1.2$Windows_x86 LibreOffice_project/81898c9f5c0d43f3473ba111d7b351050be20261</Application>
  <Paragraphs>91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2019-09-11T20:06:16Z</dcterms:created>
  <dc:creator>USER</dc:creator>
  <dc:language>es-EC</dc:language>
  <dcterms:modified xsi:type="dcterms:W3CDTF">2020-05-28T09:44:14Z</dcterms:modified>
  <cp:revision>35</cp:revision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